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8" r:id="rId3"/>
    <p:sldId id="257" r:id="rId4"/>
    <p:sldId id="259" r:id="rId5"/>
    <p:sldId id="260" r:id="rId6"/>
    <p:sldId id="261" r:id="rId7"/>
    <p:sldId id="262" r:id="rId8"/>
    <p:sldId id="264" r:id="rId9"/>
    <p:sldId id="263" r:id="rId1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85" d="100"/>
          <a:sy n="85" d="100"/>
        </p:scale>
        <p:origin x="180" y="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bg>
      <p:bgRef idx="1003">
        <a:schemeClr val="bg2"/>
      </p:bgRef>
    </p:bg>
    <p:spTree>
      <p:nvGrpSpPr>
        <p:cNvPr id="1" name=""/>
        <p:cNvGrpSpPr/>
        <p:nvPr/>
      </p:nvGrpSpPr>
      <p:grpSpPr>
        <a:xfrm>
          <a:off x="0" y="0"/>
          <a:ext cx="0" cy="0"/>
          <a:chOff x="0" y="0"/>
          <a:chExt cx="0" cy="0"/>
        </a:xfrm>
      </p:grpSpPr>
      <p:pic>
        <p:nvPicPr>
          <p:cNvPr id="7" name="Picture 6" descr="Celestia-R1---OverlayTitle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ctrTitle"/>
          </p:nvPr>
        </p:nvSpPr>
        <p:spPr>
          <a:xfrm>
            <a:off x="3962399" y="1964267"/>
            <a:ext cx="7197726" cy="2421464"/>
          </a:xfrm>
        </p:spPr>
        <p:txBody>
          <a:bodyPr anchor="b">
            <a:normAutofit/>
          </a:bodyPr>
          <a:lstStyle>
            <a:lvl1pPr algn="r">
              <a:defRPr sz="4800">
                <a:effectLst/>
              </a:defRPr>
            </a:lvl1pPr>
          </a:lstStyle>
          <a:p>
            <a:r>
              <a:rPr lang="it-IT"/>
              <a:t>Fare clic per modificare lo stile del titolo dello schema</a:t>
            </a:r>
            <a:endParaRPr lang="en-US" dirty="0"/>
          </a:p>
        </p:txBody>
      </p:sp>
      <p:sp>
        <p:nvSpPr>
          <p:cNvPr id="3" name="Subtitle 2"/>
          <p:cNvSpPr>
            <a:spLocks noGrp="1"/>
          </p:cNvSpPr>
          <p:nvPr>
            <p:ph type="subTitle" idx="1"/>
          </p:nvPr>
        </p:nvSpPr>
        <p:spPr>
          <a:xfrm>
            <a:off x="3962399" y="4385732"/>
            <a:ext cx="7197726" cy="1405467"/>
          </a:xfrm>
        </p:spPr>
        <p:txBody>
          <a:bodyPr anchor="t">
            <a:normAutofit/>
          </a:bodyPr>
          <a:lstStyle>
            <a:lvl1pPr marL="0" indent="0" algn="r">
              <a:buNone/>
              <a:defRPr sz="1800" cap="all">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a:t>Fare clic per modificare lo stile del sottotitolo dello schema</a:t>
            </a:r>
            <a:endParaRPr lang="en-US" dirty="0"/>
          </a:p>
        </p:txBody>
      </p:sp>
      <p:sp>
        <p:nvSpPr>
          <p:cNvPr id="4" name="Date Placeholder 3"/>
          <p:cNvSpPr>
            <a:spLocks noGrp="1"/>
          </p:cNvSpPr>
          <p:nvPr>
            <p:ph type="dt" sz="half" idx="10"/>
          </p:nvPr>
        </p:nvSpPr>
        <p:spPr>
          <a:xfrm>
            <a:off x="8932558" y="5870575"/>
            <a:ext cx="1600200" cy="377825"/>
          </a:xfrm>
        </p:spPr>
        <p:txBody>
          <a:bodyPr/>
          <a:lstStyle/>
          <a:p>
            <a:fld id="{B61BEF0D-F0BB-DE4B-95CE-6DB70DBA9567}" type="datetimeFigureOut">
              <a:rPr lang="en-US" dirty="0"/>
              <a:pPr/>
              <a:t>4/4/2020</a:t>
            </a:fld>
            <a:endParaRPr lang="en-US" dirty="0"/>
          </a:p>
        </p:txBody>
      </p:sp>
      <p:sp>
        <p:nvSpPr>
          <p:cNvPr id="5" name="Footer Placeholder 4"/>
          <p:cNvSpPr>
            <a:spLocks noGrp="1"/>
          </p:cNvSpPr>
          <p:nvPr>
            <p:ph type="ftr" sz="quarter" idx="11"/>
          </p:nvPr>
        </p:nvSpPr>
        <p:spPr>
          <a:xfrm>
            <a:off x="3962399" y="5870575"/>
            <a:ext cx="4893958" cy="377825"/>
          </a:xfrm>
        </p:spPr>
        <p:txBody>
          <a:bodyPr/>
          <a:lstStyle/>
          <a:p>
            <a:endParaRPr lang="en-US" dirty="0"/>
          </a:p>
        </p:txBody>
      </p:sp>
      <p:sp>
        <p:nvSpPr>
          <p:cNvPr id="6" name="Slide Number Placeholder 5"/>
          <p:cNvSpPr>
            <a:spLocks noGrp="1"/>
          </p:cNvSpPr>
          <p:nvPr>
            <p:ph type="sldNum" sz="quarter" idx="12"/>
          </p:nvPr>
        </p:nvSpPr>
        <p:spPr>
          <a:xfrm>
            <a:off x="10608958" y="5870575"/>
            <a:ext cx="551167" cy="377825"/>
          </a:xfrm>
        </p:spPr>
        <p:txBody>
          <a:bodyPr/>
          <a:lstStyle/>
          <a:p>
            <a:fld id="{D57F1E4F-1CFF-5643-939E-217C01CDF565}" type="slidenum">
              <a:rPr lang="en-US" dirty="0"/>
              <a:pPr/>
              <a:t>‹N›</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Immagine panoramica con didascalia">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4732865"/>
            <a:ext cx="10131427" cy="566738"/>
          </a:xfrm>
        </p:spPr>
        <p:txBody>
          <a:bodyPr anchor="b">
            <a:normAutofit/>
          </a:bodyPr>
          <a:lstStyle>
            <a:lvl1pPr algn="l">
              <a:defRPr sz="2400" b="0"/>
            </a:lvl1pPr>
          </a:lstStyle>
          <a:p>
            <a:r>
              <a:rPr lang="it-IT"/>
              <a:t>Fare clic per modificare lo stile del titolo dello schema</a:t>
            </a:r>
            <a:endParaRPr lang="en-US" dirty="0"/>
          </a:p>
        </p:txBody>
      </p:sp>
      <p:sp>
        <p:nvSpPr>
          <p:cNvPr id="3" name="Picture Placeholder 2"/>
          <p:cNvSpPr>
            <a:spLocks noGrp="1" noChangeAspect="1"/>
          </p:cNvSpPr>
          <p:nvPr>
            <p:ph type="pic" idx="1"/>
          </p:nvPr>
        </p:nvSpPr>
        <p:spPr>
          <a:xfrm>
            <a:off x="1371600" y="932112"/>
            <a:ext cx="8759827" cy="3164976"/>
          </a:xfrm>
          <a:prstGeom prst="roundRect">
            <a:avLst>
              <a:gd name="adj" fmla="val 4380"/>
            </a:avLst>
          </a:prstGeom>
          <a:ln w="50800" cap="sq" cmpd="dbl">
            <a:gradFill flip="none" rotWithShape="1">
              <a:gsLst>
                <a:gs pos="0">
                  <a:srgbClr val="FFFFFF"/>
                </a:gs>
                <a:gs pos="100000">
                  <a:schemeClr val="tx1">
                    <a:alpha val="0"/>
                  </a:schemeClr>
                </a:gs>
              </a:gsLst>
              <a:path path="circle">
                <a:fillToRect l="50000" t="50000" r="50000" b="50000"/>
              </a:path>
              <a:tileRect/>
            </a:gradFill>
            <a:miter lim="800000"/>
          </a:ln>
          <a:effectLst>
            <a:outerShdw blurRad="254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it-IT"/>
              <a:t>Fare clic sull'icona per inserire un'immagine</a:t>
            </a:r>
            <a:endParaRPr lang="en-US" dirty="0"/>
          </a:p>
        </p:txBody>
      </p:sp>
      <p:sp>
        <p:nvSpPr>
          <p:cNvPr id="4" name="Text Placeholder 3"/>
          <p:cNvSpPr>
            <a:spLocks noGrp="1"/>
          </p:cNvSpPr>
          <p:nvPr>
            <p:ph type="body" sz="half" idx="2"/>
          </p:nvPr>
        </p:nvSpPr>
        <p:spPr>
          <a:xfrm>
            <a:off x="685800" y="5299603"/>
            <a:ext cx="10131427" cy="49371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5" name="Date Placeholder 4"/>
          <p:cNvSpPr>
            <a:spLocks noGrp="1"/>
          </p:cNvSpPr>
          <p:nvPr>
            <p:ph type="dt" sz="half" idx="10"/>
          </p:nvPr>
        </p:nvSpPr>
        <p:spPr/>
        <p:txBody>
          <a:bodyPr/>
          <a:lstStyle/>
          <a:p>
            <a:fld id="{B61BEF0D-F0BB-DE4B-95CE-6DB70DBA9567}" type="datetimeFigureOut">
              <a:rPr lang="en-US" dirty="0"/>
              <a:pPr/>
              <a:t>4/4/2020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olo e sottotitolo">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1" y="609601"/>
            <a:ext cx="10131427" cy="3124199"/>
          </a:xfrm>
        </p:spPr>
        <p:txBody>
          <a:bodyPr anchor="ctr">
            <a:normAutofit/>
          </a:bodyPr>
          <a:lstStyle>
            <a:lvl1pPr algn="l">
              <a:defRPr sz="3200" b="0" cap="none"/>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685800" y="4343400"/>
            <a:ext cx="10131428" cy="1447800"/>
          </a:xfrm>
        </p:spPr>
        <p:txBody>
          <a:bodyPr anchor="ctr">
            <a:normAutofit/>
          </a:bodyPr>
          <a:lstStyle>
            <a:lvl1pPr marL="0" indent="0" algn="l">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fld id="{B61BEF0D-F0BB-DE4B-95CE-6DB70DBA9567}" type="datetimeFigureOut">
              <a:rPr lang="en-US" dirty="0"/>
              <a:pPr/>
              <a:t>4/4/2020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itazione con didascalia">
    <p:spTree>
      <p:nvGrpSpPr>
        <p:cNvPr id="1" name=""/>
        <p:cNvGrpSpPr/>
        <p:nvPr/>
      </p:nvGrpSpPr>
      <p:grpSpPr>
        <a:xfrm>
          <a:off x="0" y="0"/>
          <a:ext cx="0" cy="0"/>
          <a:chOff x="0" y="0"/>
          <a:chExt cx="0" cy="0"/>
        </a:xfrm>
      </p:grpSpPr>
      <p:pic>
        <p:nvPicPr>
          <p:cNvPr id="16" name="Picture 15"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15" name="TextBox 14"/>
          <p:cNvSpPr txBox="1"/>
          <p:nvPr/>
        </p:nvSpPr>
        <p:spPr>
          <a:xfrm>
            <a:off x="10237867" y="274320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11" name="TextBox 10"/>
          <p:cNvSpPr txBox="1"/>
          <p:nvPr/>
        </p:nvSpPr>
        <p:spPr>
          <a:xfrm>
            <a:off x="488275" y="823337"/>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992267" y="609601"/>
            <a:ext cx="9550399" cy="2743199"/>
          </a:xfrm>
        </p:spPr>
        <p:txBody>
          <a:bodyPr anchor="ctr">
            <a:normAutofit/>
          </a:bodyPr>
          <a:lstStyle>
            <a:lvl1pPr algn="l">
              <a:defRPr sz="3200" b="0" cap="none">
                <a:solidFill>
                  <a:schemeClr val="tx1"/>
                </a:solidFill>
              </a:defRPr>
            </a:lvl1pPr>
          </a:lstStyle>
          <a:p>
            <a:r>
              <a:rPr lang="it-IT"/>
              <a:t>Fare clic per modificare lo stile del titolo dello schema</a:t>
            </a:r>
            <a:endParaRPr lang="en-US" dirty="0"/>
          </a:p>
        </p:txBody>
      </p:sp>
      <p:sp>
        <p:nvSpPr>
          <p:cNvPr id="10" name="Text Placeholder 9"/>
          <p:cNvSpPr>
            <a:spLocks noGrp="1"/>
          </p:cNvSpPr>
          <p:nvPr>
            <p:ph type="body" sz="quarter" idx="13"/>
          </p:nvPr>
        </p:nvSpPr>
        <p:spPr>
          <a:xfrm>
            <a:off x="1097875" y="3352800"/>
            <a:ext cx="9339184" cy="3810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it-IT"/>
              <a:t>Fare clic per modificare gli stili del testo dello schema</a:t>
            </a:r>
          </a:p>
        </p:txBody>
      </p:sp>
      <p:sp>
        <p:nvSpPr>
          <p:cNvPr id="3" name="Text Placeholder 2"/>
          <p:cNvSpPr>
            <a:spLocks noGrp="1"/>
          </p:cNvSpPr>
          <p:nvPr>
            <p:ph type="body" idx="1"/>
          </p:nvPr>
        </p:nvSpPr>
        <p:spPr>
          <a:xfrm>
            <a:off x="687465" y="4343400"/>
            <a:ext cx="10152367" cy="1447800"/>
          </a:xfrm>
        </p:spPr>
        <p:txBody>
          <a:bodyPr anchor="ctr">
            <a:normAutofit/>
          </a:bodyPr>
          <a:lstStyle>
            <a:lvl1pPr marL="0" indent="0" algn="l">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fld id="{B61BEF0D-F0BB-DE4B-95CE-6DB70DBA9567}" type="datetimeFigureOut">
              <a:rPr lang="en-US" dirty="0"/>
              <a:pPr/>
              <a:t>4/4/2020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Scheda nome">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2" y="3308581"/>
            <a:ext cx="10131425" cy="1468800"/>
          </a:xfrm>
        </p:spPr>
        <p:txBody>
          <a:bodyPr anchor="b">
            <a:normAutofit/>
          </a:bodyPr>
          <a:lstStyle>
            <a:lvl1pPr algn="l">
              <a:defRPr sz="3200" b="0" cap="none"/>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685801" y="4777381"/>
            <a:ext cx="10131426" cy="860400"/>
          </a:xfrm>
        </p:spPr>
        <p:txBody>
          <a:bodyPr anchor="t">
            <a:normAutofit/>
          </a:bodyPr>
          <a:lstStyle>
            <a:lvl1pPr marL="0" indent="0" algn="l">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fld id="{B61BEF0D-F0BB-DE4B-95CE-6DB70DBA9567}" type="datetimeFigureOut">
              <a:rPr lang="en-US" dirty="0"/>
              <a:pPr/>
              <a:t>4/4/2020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Scheda nome citazione">
    <p:spTree>
      <p:nvGrpSpPr>
        <p:cNvPr id="1" name=""/>
        <p:cNvGrpSpPr/>
        <p:nvPr/>
      </p:nvGrpSpPr>
      <p:grpSpPr>
        <a:xfrm>
          <a:off x="0" y="0"/>
          <a:ext cx="0" cy="0"/>
          <a:chOff x="0" y="0"/>
          <a:chExt cx="0" cy="0"/>
        </a:xfrm>
      </p:grpSpPr>
      <p:pic>
        <p:nvPicPr>
          <p:cNvPr id="11" name="Picture 10"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13" name="TextBox 12"/>
          <p:cNvSpPr txBox="1"/>
          <p:nvPr/>
        </p:nvSpPr>
        <p:spPr>
          <a:xfrm>
            <a:off x="10237867" y="274320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14" name="TextBox 13"/>
          <p:cNvSpPr txBox="1"/>
          <p:nvPr/>
        </p:nvSpPr>
        <p:spPr>
          <a:xfrm>
            <a:off x="488275" y="823337"/>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16" name="Title 1"/>
          <p:cNvSpPr>
            <a:spLocks noGrp="1"/>
          </p:cNvSpPr>
          <p:nvPr>
            <p:ph type="title"/>
          </p:nvPr>
        </p:nvSpPr>
        <p:spPr>
          <a:xfrm>
            <a:off x="992267" y="609601"/>
            <a:ext cx="9550399" cy="2743199"/>
          </a:xfrm>
        </p:spPr>
        <p:txBody>
          <a:bodyPr anchor="ctr">
            <a:normAutofit/>
          </a:bodyPr>
          <a:lstStyle>
            <a:lvl1pPr algn="l">
              <a:defRPr sz="3200" b="0" cap="none">
                <a:solidFill>
                  <a:schemeClr val="tx1"/>
                </a:solidFill>
              </a:defRPr>
            </a:lvl1pPr>
          </a:lstStyle>
          <a:p>
            <a:r>
              <a:rPr lang="it-IT"/>
              <a:t>Fare clic per modificare lo stile del titolo dello schema</a:t>
            </a:r>
            <a:endParaRPr lang="en-US" dirty="0"/>
          </a:p>
        </p:txBody>
      </p:sp>
      <p:sp>
        <p:nvSpPr>
          <p:cNvPr id="10" name="Text Placeholder 9"/>
          <p:cNvSpPr>
            <a:spLocks noGrp="1"/>
          </p:cNvSpPr>
          <p:nvPr>
            <p:ph type="body" sz="quarter" idx="13"/>
          </p:nvPr>
        </p:nvSpPr>
        <p:spPr>
          <a:xfrm>
            <a:off x="685800" y="3886200"/>
            <a:ext cx="10135436" cy="889000"/>
          </a:xfrm>
        </p:spPr>
        <p:txBody>
          <a:bodyPr vert="horz" lIns="91440" tIns="45720" rIns="91440" bIns="45720" rtlCol="0" anchor="b">
            <a:normAutofit/>
          </a:bodyPr>
          <a:lstStyle>
            <a:lvl1pPr>
              <a:buNone/>
              <a:defRPr lang="en-US" sz="2400" b="0" cap="none" dirty="0">
                <a:ln w="3175" cmpd="sng">
                  <a:noFill/>
                </a:ln>
                <a:solidFill>
                  <a:schemeClr val="tx1"/>
                </a:solidFill>
                <a:effectLst/>
              </a:defRPr>
            </a:lvl1pPr>
          </a:lstStyle>
          <a:p>
            <a:pPr marL="0" lvl="0">
              <a:spcBef>
                <a:spcPct val="0"/>
              </a:spcBef>
              <a:buNone/>
            </a:pPr>
            <a:r>
              <a:rPr lang="it-IT"/>
              <a:t>Fare clic per modificare gli stili del testo dello schema</a:t>
            </a:r>
          </a:p>
        </p:txBody>
      </p:sp>
      <p:sp>
        <p:nvSpPr>
          <p:cNvPr id="3" name="Text Placeholder 2"/>
          <p:cNvSpPr>
            <a:spLocks noGrp="1"/>
          </p:cNvSpPr>
          <p:nvPr>
            <p:ph type="body" idx="1"/>
          </p:nvPr>
        </p:nvSpPr>
        <p:spPr>
          <a:xfrm>
            <a:off x="685799" y="4775200"/>
            <a:ext cx="10135436" cy="10160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fld id="{B61BEF0D-F0BB-DE4B-95CE-6DB70DBA9567}" type="datetimeFigureOut">
              <a:rPr lang="en-US" dirty="0"/>
              <a:pPr/>
              <a:t>4/4/2020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Vero o falso">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1" y="609601"/>
            <a:ext cx="10131427" cy="2743199"/>
          </a:xfrm>
        </p:spPr>
        <p:txBody>
          <a:bodyPr vert="horz" lIns="91440" tIns="45720" rIns="91440" bIns="45720" rtlCol="0" anchor="ctr">
            <a:normAutofit/>
          </a:bodyPr>
          <a:lstStyle>
            <a:lvl1pPr>
              <a:defRPr lang="en-US" b="0" dirty="0"/>
            </a:lvl1pPr>
          </a:lstStyle>
          <a:p>
            <a:pPr marL="0" lvl="0"/>
            <a:r>
              <a:rPr lang="it-IT"/>
              <a:t>Fare clic per modificare lo stile del titolo dello schema</a:t>
            </a:r>
            <a:endParaRPr lang="en-US" dirty="0"/>
          </a:p>
        </p:txBody>
      </p:sp>
      <p:sp>
        <p:nvSpPr>
          <p:cNvPr id="10" name="Text Placeholder 9"/>
          <p:cNvSpPr>
            <a:spLocks noGrp="1"/>
          </p:cNvSpPr>
          <p:nvPr>
            <p:ph type="body" sz="quarter" idx="13"/>
          </p:nvPr>
        </p:nvSpPr>
        <p:spPr>
          <a:xfrm>
            <a:off x="685801" y="3505200"/>
            <a:ext cx="10131428" cy="838200"/>
          </a:xfrm>
        </p:spPr>
        <p:txBody>
          <a:bodyPr vert="horz" lIns="91440" tIns="45720" rIns="91440" bIns="45720" rtlCol="0" anchor="b">
            <a:normAutofit/>
          </a:bodyPr>
          <a:lstStyle>
            <a:lvl1pPr>
              <a:buNone/>
              <a:defRPr lang="en-US" sz="2800" b="0" cap="none" dirty="0">
                <a:ln w="3175" cmpd="sng">
                  <a:noFill/>
                </a:ln>
                <a:solidFill>
                  <a:schemeClr val="tx1"/>
                </a:solidFill>
                <a:effectLst/>
              </a:defRPr>
            </a:lvl1pPr>
          </a:lstStyle>
          <a:p>
            <a:pPr marL="0" lvl="0">
              <a:spcBef>
                <a:spcPct val="0"/>
              </a:spcBef>
              <a:buNone/>
            </a:pPr>
            <a:r>
              <a:rPr lang="it-IT"/>
              <a:t>Fare clic per modificare gli stili del testo dello schema</a:t>
            </a:r>
          </a:p>
        </p:txBody>
      </p:sp>
      <p:sp>
        <p:nvSpPr>
          <p:cNvPr id="3" name="Text Placeholder 2"/>
          <p:cNvSpPr>
            <a:spLocks noGrp="1"/>
          </p:cNvSpPr>
          <p:nvPr>
            <p:ph type="body" idx="1"/>
          </p:nvPr>
        </p:nvSpPr>
        <p:spPr>
          <a:xfrm>
            <a:off x="685800" y="4343400"/>
            <a:ext cx="10131428" cy="14478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fld id="{B61BEF0D-F0BB-DE4B-95CE-6DB70DBA9567}" type="datetimeFigureOut">
              <a:rPr lang="en-US" dirty="0"/>
              <a:pPr/>
              <a:t>4/4/2020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3" name="Vertical Text Placeholder 2"/>
          <p:cNvSpPr>
            <a:spLocks noGrp="1"/>
          </p:cNvSpPr>
          <p:nvPr>
            <p:ph type="body" orient="vert" idx="1"/>
          </p:nvPr>
        </p:nvSpPr>
        <p:spPr/>
        <p:txBody>
          <a:bodyPr vert="eaVert" ancho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4/4/2020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
        <p:nvSpPr>
          <p:cNvPr id="8" name="Title 1"/>
          <p:cNvSpPr>
            <a:spLocks noGrp="1"/>
          </p:cNvSpPr>
          <p:nvPr>
            <p:ph type="title"/>
          </p:nvPr>
        </p:nvSpPr>
        <p:spPr>
          <a:xfrm>
            <a:off x="685801" y="609600"/>
            <a:ext cx="10131425" cy="1456267"/>
          </a:xfrm>
        </p:spPr>
        <p:txBody>
          <a:bodyPr/>
          <a:lstStyle/>
          <a:p>
            <a:r>
              <a:rPr lang="it-IT"/>
              <a:t>Fare clic per modificare lo stile del titolo dello schema</a:t>
            </a:r>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Titolo e testo verticale">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Vertical Title 1"/>
          <p:cNvSpPr>
            <a:spLocks noGrp="1"/>
          </p:cNvSpPr>
          <p:nvPr>
            <p:ph type="title" orient="vert"/>
          </p:nvPr>
        </p:nvSpPr>
        <p:spPr>
          <a:xfrm>
            <a:off x="8658675" y="609599"/>
            <a:ext cx="2158552" cy="5181601"/>
          </a:xfrm>
        </p:spPr>
        <p:txBody>
          <a:bodyPr vert="eaVert"/>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a:xfrm>
            <a:off x="685800" y="609600"/>
            <a:ext cx="7832116" cy="5181600"/>
          </a:xfrm>
        </p:spPr>
        <p:txBody>
          <a:bodyPr vert="eaVert" ancho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4/4/2020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Content Placeholder 2"/>
          <p:cNvSpPr>
            <a:spLocks noGrp="1"/>
          </p:cNvSpPr>
          <p:nvPr>
            <p:ph idx="1"/>
          </p:nvPr>
        </p:nvSpPr>
        <p:spPr/>
        <p:txBody>
          <a:bodyPr anchor="ct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4/4/2020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3308581"/>
            <a:ext cx="10131427" cy="1468800"/>
          </a:xfrm>
        </p:spPr>
        <p:txBody>
          <a:bodyPr anchor="b"/>
          <a:lstStyle>
            <a:lvl1pPr algn="l">
              <a:defRPr sz="4000" b="0" cap="all"/>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685799" y="4777381"/>
            <a:ext cx="10131428" cy="860400"/>
          </a:xfrm>
        </p:spPr>
        <p:txBody>
          <a:bodyPr anchor="t">
            <a:normAutofit/>
          </a:bodyPr>
          <a:lstStyle>
            <a:lvl1pPr marL="0" indent="0" algn="l">
              <a:buNone/>
              <a:defRPr sz="2000" cap="all">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fld id="{B61BEF0D-F0BB-DE4B-95CE-6DB70DBA9567}" type="datetimeFigureOut">
              <a:rPr lang="en-US" dirty="0"/>
              <a:pPr/>
              <a:t>4/4/2020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Content Placeholder 2"/>
          <p:cNvSpPr>
            <a:spLocks noGrp="1"/>
          </p:cNvSpPr>
          <p:nvPr>
            <p:ph sz="half" idx="1"/>
          </p:nvPr>
        </p:nvSpPr>
        <p:spPr>
          <a:xfrm>
            <a:off x="685802" y="2142067"/>
            <a:ext cx="4995334" cy="3649134"/>
          </a:xfrm>
        </p:spPr>
        <p:txBody>
          <a:bodyPr>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Content Placeholder 3"/>
          <p:cNvSpPr>
            <a:spLocks noGrp="1"/>
          </p:cNvSpPr>
          <p:nvPr>
            <p:ph sz="half" idx="2"/>
          </p:nvPr>
        </p:nvSpPr>
        <p:spPr>
          <a:xfrm>
            <a:off x="5821895" y="2142067"/>
            <a:ext cx="4995332" cy="3649133"/>
          </a:xfrm>
        </p:spPr>
        <p:txBody>
          <a:bodyPr>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4/4/2020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973670" y="2218267"/>
            <a:ext cx="4709054" cy="576262"/>
          </a:xfrm>
        </p:spPr>
        <p:txBody>
          <a:bodyPr anchor="b">
            <a:noAutofit/>
          </a:bodyPr>
          <a:lstStyle>
            <a:lvl1pPr marL="0" indent="0">
              <a:buNone/>
              <a:defRPr sz="28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4" name="Content Placeholder 3"/>
          <p:cNvSpPr>
            <a:spLocks noGrp="1"/>
          </p:cNvSpPr>
          <p:nvPr>
            <p:ph sz="half" idx="2"/>
          </p:nvPr>
        </p:nvSpPr>
        <p:spPr>
          <a:xfrm>
            <a:off x="685801" y="2870201"/>
            <a:ext cx="4996923" cy="2920998"/>
          </a:xfrm>
        </p:spPr>
        <p:txBody>
          <a:bodyPr anchor="t">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Text Placeholder 4"/>
          <p:cNvSpPr>
            <a:spLocks noGrp="1"/>
          </p:cNvSpPr>
          <p:nvPr>
            <p:ph type="body" sz="quarter" idx="3"/>
          </p:nvPr>
        </p:nvSpPr>
        <p:spPr>
          <a:xfrm>
            <a:off x="6096003" y="2226734"/>
            <a:ext cx="4722813" cy="576262"/>
          </a:xfrm>
        </p:spPr>
        <p:txBody>
          <a:bodyPr anchor="b">
            <a:noAutofit/>
          </a:bodyPr>
          <a:lstStyle>
            <a:lvl1pPr marL="0" indent="0">
              <a:buNone/>
              <a:defRPr sz="28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6" name="Content Placeholder 5"/>
          <p:cNvSpPr>
            <a:spLocks noGrp="1"/>
          </p:cNvSpPr>
          <p:nvPr>
            <p:ph sz="quarter" idx="4"/>
          </p:nvPr>
        </p:nvSpPr>
        <p:spPr>
          <a:xfrm>
            <a:off x="5823483" y="2870201"/>
            <a:ext cx="4995334" cy="2920998"/>
          </a:xfrm>
        </p:spPr>
        <p:txBody>
          <a:bodyPr anchor="t">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4/4/2020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pic>
        <p:nvPicPr>
          <p:cNvPr id="6" name="Picture 5"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4/4/2020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pic>
        <p:nvPicPr>
          <p:cNvPr id="5" name="Picture 4"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Date Placeholder 1"/>
          <p:cNvSpPr>
            <a:spLocks noGrp="1"/>
          </p:cNvSpPr>
          <p:nvPr>
            <p:ph type="dt" sz="half" idx="10"/>
          </p:nvPr>
        </p:nvSpPr>
        <p:spPr/>
        <p:txBody>
          <a:bodyPr/>
          <a:lstStyle/>
          <a:p>
            <a:fld id="{B61BEF0D-F0BB-DE4B-95CE-6DB70DBA9567}" type="datetimeFigureOut">
              <a:rPr lang="en-US" dirty="0"/>
              <a:pPr/>
              <a:t>4/4/2020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2074333"/>
            <a:ext cx="3680885" cy="1371600"/>
          </a:xfrm>
        </p:spPr>
        <p:txBody>
          <a:bodyPr anchor="b">
            <a:normAutofit/>
          </a:bodyPr>
          <a:lstStyle>
            <a:lvl1pPr algn="l">
              <a:defRPr sz="2400" b="0"/>
            </a:lvl1pPr>
          </a:lstStyle>
          <a:p>
            <a:r>
              <a:rPr lang="it-IT"/>
              <a:t>Fare clic per modificare lo stile del titolo dello schema</a:t>
            </a:r>
            <a:endParaRPr lang="en-US" dirty="0"/>
          </a:p>
        </p:txBody>
      </p:sp>
      <p:sp>
        <p:nvSpPr>
          <p:cNvPr id="3" name="Content Placeholder 2"/>
          <p:cNvSpPr>
            <a:spLocks noGrp="1"/>
          </p:cNvSpPr>
          <p:nvPr>
            <p:ph idx="1"/>
          </p:nvPr>
        </p:nvSpPr>
        <p:spPr>
          <a:xfrm>
            <a:off x="4648201" y="609601"/>
            <a:ext cx="6169026" cy="5181600"/>
          </a:xfrm>
        </p:spPr>
        <p:txBody>
          <a:bodyPr anchor="ctr">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Text Placeholder 3"/>
          <p:cNvSpPr>
            <a:spLocks noGrp="1"/>
          </p:cNvSpPr>
          <p:nvPr>
            <p:ph type="body" sz="half" idx="2"/>
          </p:nvPr>
        </p:nvSpPr>
        <p:spPr>
          <a:xfrm>
            <a:off x="685800" y="3445933"/>
            <a:ext cx="3680885" cy="1828800"/>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5" name="Date Placeholder 4"/>
          <p:cNvSpPr>
            <a:spLocks noGrp="1"/>
          </p:cNvSpPr>
          <p:nvPr>
            <p:ph type="dt" sz="half" idx="10"/>
          </p:nvPr>
        </p:nvSpPr>
        <p:spPr/>
        <p:txBody>
          <a:bodyPr/>
          <a:lstStyle/>
          <a:p>
            <a:fld id="{B61BEF0D-F0BB-DE4B-95CE-6DB70DBA9567}" type="datetimeFigureOut">
              <a:rPr lang="en-US" dirty="0"/>
              <a:pPr/>
              <a:t>4/4/2020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1600200"/>
            <a:ext cx="6164653" cy="1371600"/>
          </a:xfrm>
        </p:spPr>
        <p:txBody>
          <a:bodyPr anchor="b">
            <a:normAutofit/>
          </a:bodyPr>
          <a:lstStyle>
            <a:lvl1pPr algn="l">
              <a:defRPr sz="2800" b="0"/>
            </a:lvl1pPr>
          </a:lstStyle>
          <a:p>
            <a:r>
              <a:rPr lang="it-IT"/>
              <a:t>Fare clic per modificare lo stile del titolo dello schema</a:t>
            </a:r>
            <a:endParaRPr lang="en-US" dirty="0"/>
          </a:p>
        </p:txBody>
      </p:sp>
      <p:sp>
        <p:nvSpPr>
          <p:cNvPr id="14" name="Picture Placeholder 2"/>
          <p:cNvSpPr>
            <a:spLocks noGrp="1" noChangeAspect="1"/>
          </p:cNvSpPr>
          <p:nvPr>
            <p:ph type="pic" idx="1"/>
          </p:nvPr>
        </p:nvSpPr>
        <p:spPr>
          <a:xfrm>
            <a:off x="7536253" y="914400"/>
            <a:ext cx="3280974" cy="4572000"/>
          </a:xfrm>
          <a:prstGeom prst="roundRect">
            <a:avLst>
              <a:gd name="adj" fmla="val 4280"/>
            </a:avLst>
          </a:prstGeom>
          <a:ln w="50800" cap="sq" cmpd="dbl">
            <a:gradFill flip="none" rotWithShape="1">
              <a:gsLst>
                <a:gs pos="0">
                  <a:srgbClr val="FFFFFF"/>
                </a:gs>
                <a:gs pos="100000">
                  <a:schemeClr val="tx1">
                    <a:alpha val="0"/>
                  </a:schemeClr>
                </a:gs>
              </a:gsLst>
              <a:path path="circle">
                <a:fillToRect l="50000" t="50000" r="50000" b="50000"/>
              </a:path>
              <a:tileRect/>
            </a:gradFill>
            <a:miter lim="800000"/>
          </a:ln>
          <a:effectLst>
            <a:outerShdw blurRad="254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it-IT"/>
              <a:t>Fare clic sull'icona per inserire un'immagine</a:t>
            </a:r>
            <a:endParaRPr lang="en-US" dirty="0"/>
          </a:p>
        </p:txBody>
      </p:sp>
      <p:sp>
        <p:nvSpPr>
          <p:cNvPr id="4" name="Text Placeholder 3"/>
          <p:cNvSpPr>
            <a:spLocks noGrp="1"/>
          </p:cNvSpPr>
          <p:nvPr>
            <p:ph type="body" sz="half" idx="2"/>
          </p:nvPr>
        </p:nvSpPr>
        <p:spPr>
          <a:xfrm>
            <a:off x="685800" y="2971800"/>
            <a:ext cx="6164653" cy="1828800"/>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5" name="Date Placeholder 4"/>
          <p:cNvSpPr>
            <a:spLocks noGrp="1"/>
          </p:cNvSpPr>
          <p:nvPr>
            <p:ph type="dt" sz="half" idx="10"/>
          </p:nvPr>
        </p:nvSpPr>
        <p:spPr/>
        <p:txBody>
          <a:bodyPr/>
          <a:lstStyle/>
          <a:p>
            <a:fld id="{B61BEF0D-F0BB-DE4B-95CE-6DB70DBA9567}" type="datetimeFigureOut">
              <a:rPr lang="en-US" dirty="0"/>
              <a:pPr/>
              <a:t>4/4/2020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5801" y="609600"/>
            <a:ext cx="10131425" cy="1456267"/>
          </a:xfrm>
          <a:prstGeom prst="rect">
            <a:avLst/>
          </a:prstGeom>
          <a:effectLst/>
        </p:spPr>
        <p:txBody>
          <a:bodyPr vert="horz" lIns="91440" tIns="45720" rIns="91440" bIns="45720" rtlCol="0" anchor="ctr">
            <a:normAutofit/>
          </a:bodyPr>
          <a:lstStyle/>
          <a:p>
            <a:r>
              <a:rPr lang="it-IT"/>
              <a:t>Fare clic per modificare lo stile del titolo dello schema</a:t>
            </a:r>
            <a:endParaRPr lang="en-US" dirty="0"/>
          </a:p>
        </p:txBody>
      </p:sp>
      <p:sp>
        <p:nvSpPr>
          <p:cNvPr id="3" name="Text Placeholder 2"/>
          <p:cNvSpPr>
            <a:spLocks noGrp="1"/>
          </p:cNvSpPr>
          <p:nvPr>
            <p:ph type="body" idx="1"/>
          </p:nvPr>
        </p:nvSpPr>
        <p:spPr>
          <a:xfrm>
            <a:off x="685801" y="2142067"/>
            <a:ext cx="10131425" cy="3649133"/>
          </a:xfrm>
          <a:prstGeom prst="rect">
            <a:avLst/>
          </a:prstGeom>
        </p:spPr>
        <p:txBody>
          <a:bodyPr vert="horz" lIns="91440" tIns="45720" rIns="91440" bIns="45720" rtlCol="0" anchor="ctr">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2"/>
          </p:nvPr>
        </p:nvSpPr>
        <p:spPr>
          <a:xfrm>
            <a:off x="8589660" y="5870575"/>
            <a:ext cx="1600200" cy="3778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B61BEF0D-F0BB-DE4B-95CE-6DB70DBA9567}" type="datetimeFigureOut">
              <a:rPr lang="en-US" dirty="0"/>
              <a:pPr/>
              <a:t>4/4/2020</a:t>
            </a:fld>
            <a:endParaRPr lang="en-US" dirty="0"/>
          </a:p>
        </p:txBody>
      </p:sp>
      <p:sp>
        <p:nvSpPr>
          <p:cNvPr id="5" name="Footer Placeholder 4"/>
          <p:cNvSpPr>
            <a:spLocks noGrp="1"/>
          </p:cNvSpPr>
          <p:nvPr>
            <p:ph type="ftr" sz="quarter" idx="3"/>
          </p:nvPr>
        </p:nvSpPr>
        <p:spPr>
          <a:xfrm>
            <a:off x="685800" y="5870575"/>
            <a:ext cx="7827659" cy="377825"/>
          </a:xfrm>
          <a:prstGeom prst="rect">
            <a:avLst/>
          </a:prstGeom>
        </p:spPr>
        <p:txBody>
          <a:bodyPr vert="horz" lIns="91440" tIns="45720" rIns="91440" bIns="45720" rtlCol="0" anchor="ctr"/>
          <a:lstStyle>
            <a:lvl1pPr algn="l">
              <a:defRPr sz="1000" b="0" i="0">
                <a:solidFill>
                  <a:schemeClr val="tx1"/>
                </a:solidFill>
                <a:effectLst/>
                <a:latin typeface="+mn-lt"/>
              </a:defRPr>
            </a:lvl1pPr>
          </a:lstStyle>
          <a:p>
            <a:endParaRPr lang="en-US" dirty="0"/>
          </a:p>
        </p:txBody>
      </p:sp>
      <p:sp>
        <p:nvSpPr>
          <p:cNvPr id="6" name="Slide Number Placeholder 5"/>
          <p:cNvSpPr>
            <a:spLocks noGrp="1"/>
          </p:cNvSpPr>
          <p:nvPr>
            <p:ph type="sldNum" sz="quarter" idx="4"/>
          </p:nvPr>
        </p:nvSpPr>
        <p:spPr>
          <a:xfrm>
            <a:off x="10266060" y="5870575"/>
            <a:ext cx="551167" cy="3778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D57F1E4F-1CFF-5643-939E-217C01CDF565}" type="slidenum">
              <a:rPr lang="en-US" dirty="0"/>
              <a:pPr/>
              <a:t>‹N›</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0" r:id="rId9"/>
    <p:sldLayoutId id="2147483657" r:id="rId10"/>
    <p:sldLayoutId id="2147483663" r:id="rId11"/>
    <p:sldLayoutId id="2147483664" r:id="rId12"/>
    <p:sldLayoutId id="2147483665" r:id="rId13"/>
    <p:sldLayoutId id="2147483668" r:id="rId14"/>
    <p:sldLayoutId id="2147483667" r:id="rId15"/>
    <p:sldLayoutId id="2147483658" r:id="rId16"/>
    <p:sldLayoutId id="2147483659" r:id="rId17"/>
  </p:sldLayoutIdLst>
  <p:txStyles>
    <p:title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ts val="0"/>
        </a:spcBef>
        <a:spcAft>
          <a:spcPts val="1000"/>
        </a:spcAft>
        <a:buClr>
          <a:schemeClr val="tx1"/>
        </a:buClr>
        <a:buSzPct val="100000"/>
        <a:buFont typeface="Arial"/>
        <a:buChar char="•"/>
        <a:defRPr sz="1800" kern="1200" cap="none">
          <a:solidFill>
            <a:schemeClr val="tx1"/>
          </a:solidFill>
          <a:effectLst/>
          <a:latin typeface="+mn-lt"/>
          <a:ea typeface="+mn-ea"/>
          <a:cs typeface="+mn-cs"/>
        </a:defRPr>
      </a:lvl1pPr>
      <a:lvl2pPr marL="742950" indent="-285750" algn="l" defTabSz="457200" rtl="0" eaLnBrk="1" latinLnBrk="0" hangingPunct="1">
        <a:spcBef>
          <a:spcPts val="0"/>
        </a:spcBef>
        <a:spcAft>
          <a:spcPts val="1000"/>
        </a:spcAft>
        <a:buClr>
          <a:schemeClr val="tx1"/>
        </a:buClr>
        <a:buSzPct val="100000"/>
        <a:buFont typeface="Arial"/>
        <a:buChar char="•"/>
        <a:defRPr sz="1600" kern="1200" cap="none">
          <a:solidFill>
            <a:schemeClr val="tx1"/>
          </a:solidFill>
          <a:effectLst/>
          <a:latin typeface="+mn-lt"/>
          <a:ea typeface="+mn-ea"/>
          <a:cs typeface="+mn-cs"/>
        </a:defRPr>
      </a:lvl2pPr>
      <a:lvl3pPr marL="1200150" indent="-285750" algn="l" defTabSz="457200" rtl="0" eaLnBrk="1" latinLnBrk="0" hangingPunct="1">
        <a:spcBef>
          <a:spcPts val="0"/>
        </a:spcBef>
        <a:spcAft>
          <a:spcPts val="1000"/>
        </a:spcAft>
        <a:buClr>
          <a:schemeClr val="tx1"/>
        </a:buClr>
        <a:buSzPct val="100000"/>
        <a:buFont typeface="Arial"/>
        <a:buChar char="•"/>
        <a:defRPr sz="1400" kern="1200" cap="none">
          <a:solidFill>
            <a:schemeClr val="tx1"/>
          </a:solidFill>
          <a:effectLst/>
          <a:latin typeface="+mn-lt"/>
          <a:ea typeface="+mn-ea"/>
          <a:cs typeface="+mn-cs"/>
        </a:defRPr>
      </a:lvl3pPr>
      <a:lvl4pPr marL="1543050" indent="-17145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4pPr>
      <a:lvl5pPr marL="2000250" indent="-17145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5pPr>
      <a:lvl6pPr marL="25146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6pPr>
      <a:lvl7pPr marL="29718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7pPr>
      <a:lvl8pPr marL="34290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8pPr>
      <a:lvl9pPr marL="38862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jpeg"/><Relationship Id="rId1" Type="http://schemas.openxmlformats.org/officeDocument/2006/relationships/slideLayout" Target="../slideLayouts/slideLayout8.xml"/><Relationship Id="rId4" Type="http://schemas.openxmlformats.org/officeDocument/2006/relationships/image" Target="../media/image4.jpe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jpeg"/><Relationship Id="rId1" Type="http://schemas.openxmlformats.org/officeDocument/2006/relationships/slideLayout" Target="../slideLayouts/slideLayout8.xml"/><Relationship Id="rId4" Type="http://schemas.openxmlformats.org/officeDocument/2006/relationships/image" Target="../media/image5.jpe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jpeg"/><Relationship Id="rId1" Type="http://schemas.openxmlformats.org/officeDocument/2006/relationships/slideLayout" Target="../slideLayouts/slideLayout9.xml"/><Relationship Id="rId4" Type="http://schemas.openxmlformats.org/officeDocument/2006/relationships/image" Target="../media/image6.jpe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jpeg"/><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a:blip r:embed="rId2"/>
          <a:stretch/>
        </a:blipFill>
        <a:effectLst/>
      </p:bgPr>
    </p:bg>
    <p:spTree>
      <p:nvGrpSpPr>
        <p:cNvPr id="1" name=""/>
        <p:cNvGrpSpPr/>
        <p:nvPr/>
      </p:nvGrpSpPr>
      <p:grpSpPr>
        <a:xfrm>
          <a:off x="0" y="0"/>
          <a:ext cx="0" cy="0"/>
          <a:chOff x="0" y="0"/>
          <a:chExt cx="0" cy="0"/>
        </a:xfrm>
      </p:grpSpPr>
      <p:sp useBgFill="1">
        <p:nvSpPr>
          <p:cNvPr id="128" name="Rectangle 127">
            <a:extLst>
              <a:ext uri="{FF2B5EF4-FFF2-40B4-BE49-F238E27FC236}">
                <a16:creationId xmlns:a16="http://schemas.microsoft.com/office/drawing/2014/main" id="{DF43132E-D4DF-4A83-9344-A782D0F5D9F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olo 1">
            <a:extLst>
              <a:ext uri="{FF2B5EF4-FFF2-40B4-BE49-F238E27FC236}">
                <a16:creationId xmlns:a16="http://schemas.microsoft.com/office/drawing/2014/main" id="{CD0C2E93-2C2A-4354-BC13-460660C5B75F}"/>
              </a:ext>
            </a:extLst>
          </p:cNvPr>
          <p:cNvSpPr>
            <a:spLocks noGrp="1"/>
          </p:cNvSpPr>
          <p:nvPr>
            <p:ph type="ctrTitle"/>
          </p:nvPr>
        </p:nvSpPr>
        <p:spPr>
          <a:xfrm>
            <a:off x="1031875" y="1212935"/>
            <a:ext cx="6020177" cy="4432130"/>
          </a:xfrm>
        </p:spPr>
        <p:txBody>
          <a:bodyPr anchor="ctr">
            <a:normAutofit/>
          </a:bodyPr>
          <a:lstStyle/>
          <a:p>
            <a:pPr>
              <a:lnSpc>
                <a:spcPct val="90000"/>
              </a:lnSpc>
            </a:pPr>
            <a:r>
              <a:rPr lang="it-IT" sz="6100" b="1" dirty="0"/>
              <a:t>RIELABORAZIONE DEL LUTTO</a:t>
            </a:r>
            <a:br>
              <a:rPr lang="it-IT" sz="6100" dirty="0"/>
            </a:br>
            <a:r>
              <a:rPr lang="it-IT" sz="6100" dirty="0"/>
              <a:t> </a:t>
            </a:r>
            <a:br>
              <a:rPr lang="it-IT" sz="6100" dirty="0"/>
            </a:br>
            <a:r>
              <a:rPr lang="it-IT" sz="4000" dirty="0"/>
              <a:t>aiuta chi aiuta  </a:t>
            </a:r>
            <a:br>
              <a:rPr lang="it-IT" sz="4000" dirty="0"/>
            </a:br>
            <a:r>
              <a:rPr lang="it-IT" sz="4000" dirty="0" err="1"/>
              <a:t>caritas</a:t>
            </a:r>
            <a:r>
              <a:rPr lang="it-IT" sz="4000" dirty="0"/>
              <a:t> marche</a:t>
            </a:r>
          </a:p>
        </p:txBody>
      </p:sp>
      <p:sp>
        <p:nvSpPr>
          <p:cNvPr id="3" name="Sottotitolo 2">
            <a:extLst>
              <a:ext uri="{FF2B5EF4-FFF2-40B4-BE49-F238E27FC236}">
                <a16:creationId xmlns:a16="http://schemas.microsoft.com/office/drawing/2014/main" id="{AE27E94E-BCB2-4E94-BAE5-4A5342FEC254}"/>
              </a:ext>
            </a:extLst>
          </p:cNvPr>
          <p:cNvSpPr>
            <a:spLocks noGrp="1"/>
          </p:cNvSpPr>
          <p:nvPr>
            <p:ph type="subTitle" idx="1"/>
          </p:nvPr>
        </p:nvSpPr>
        <p:spPr>
          <a:xfrm>
            <a:off x="8017261" y="2087881"/>
            <a:ext cx="3142864" cy="2682239"/>
          </a:xfrm>
        </p:spPr>
        <p:txBody>
          <a:bodyPr anchor="ctr">
            <a:normAutofit/>
          </a:bodyPr>
          <a:lstStyle/>
          <a:p>
            <a:pPr algn="l"/>
            <a:r>
              <a:rPr lang="it-IT"/>
              <a:t>Dott.ssa   linda </a:t>
            </a:r>
            <a:r>
              <a:rPr lang="it-IT" err="1"/>
              <a:t>renzoni</a:t>
            </a:r>
            <a:endParaRPr lang="it-IT"/>
          </a:p>
          <a:p>
            <a:pPr algn="l"/>
            <a:r>
              <a:rPr lang="it-IT" i="1" dirty="0"/>
              <a:t>Psicologa psicoterapeuta</a:t>
            </a:r>
            <a:endParaRPr lang="it-IT" i="1"/>
          </a:p>
        </p:txBody>
      </p:sp>
      <p:cxnSp>
        <p:nvCxnSpPr>
          <p:cNvPr id="130" name="Straight Connector 129">
            <a:extLst>
              <a:ext uri="{FF2B5EF4-FFF2-40B4-BE49-F238E27FC236}">
                <a16:creationId xmlns:a16="http://schemas.microsoft.com/office/drawing/2014/main" id="{6AA24BC1-1577-4586-AD7A-417660E37253}"/>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7534656" y="1668780"/>
            <a:ext cx="0" cy="3520440"/>
          </a:xfrm>
          <a:prstGeom prst="line">
            <a:avLst/>
          </a:prstGeom>
          <a:ln w="19050"/>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533641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blipFill>
          <a:blip r:embed="rId2"/>
          <a:stretch/>
        </a:blipFill>
        <a:effectLst/>
      </p:bgPr>
    </p:bg>
    <p:spTree>
      <p:nvGrpSpPr>
        <p:cNvPr id="1" name=""/>
        <p:cNvGrpSpPr/>
        <p:nvPr/>
      </p:nvGrpSpPr>
      <p:grpSpPr>
        <a:xfrm>
          <a:off x="0" y="0"/>
          <a:ext cx="0" cy="0"/>
          <a:chOff x="0" y="0"/>
          <a:chExt cx="0" cy="0"/>
        </a:xfrm>
      </p:grpSpPr>
      <p:pic>
        <p:nvPicPr>
          <p:cNvPr id="71" name="Picture 70">
            <a:extLst>
              <a:ext uri="{FF2B5EF4-FFF2-40B4-BE49-F238E27FC236}">
                <a16:creationId xmlns:a16="http://schemas.microsoft.com/office/drawing/2014/main" id="{DF6A9299-1D12-47E2-9DD4-03342553C4AA}"/>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olo 1">
            <a:extLst>
              <a:ext uri="{FF2B5EF4-FFF2-40B4-BE49-F238E27FC236}">
                <a16:creationId xmlns:a16="http://schemas.microsoft.com/office/drawing/2014/main" id="{6064A05B-A6F1-4FA1-9370-10F1840EA9D3}"/>
              </a:ext>
            </a:extLst>
          </p:cNvPr>
          <p:cNvSpPr>
            <a:spLocks noGrp="1"/>
          </p:cNvSpPr>
          <p:nvPr>
            <p:ph type="title"/>
          </p:nvPr>
        </p:nvSpPr>
        <p:spPr>
          <a:xfrm>
            <a:off x="7865806" y="643463"/>
            <a:ext cx="3706762" cy="1608124"/>
          </a:xfrm>
        </p:spPr>
        <p:txBody>
          <a:bodyPr vert="horz" lIns="91440" tIns="45720" rIns="91440" bIns="45720" rtlCol="0" anchor="ctr">
            <a:normAutofit/>
          </a:bodyPr>
          <a:lstStyle/>
          <a:p>
            <a:r>
              <a:rPr lang="en-US" sz="3600" b="1"/>
              <a:t>Cos’è il lutto?</a:t>
            </a:r>
          </a:p>
        </p:txBody>
      </p:sp>
      <p:pic>
        <p:nvPicPr>
          <p:cNvPr id="2050" name="Picture 2" descr="Addio a Moderna Ciocci, Luco dei Marsi piange una giovane mamma ...">
            <a:extLst>
              <a:ext uri="{FF2B5EF4-FFF2-40B4-BE49-F238E27FC236}">
                <a16:creationId xmlns:a16="http://schemas.microsoft.com/office/drawing/2014/main" id="{CEAB08C9-F3F3-4A4D-9281-315B49AA0C48}"/>
              </a:ext>
            </a:extLst>
          </p:cNvPr>
          <p:cNvPicPr>
            <a:picLocks noGrp="1" noChangeAspect="1" noChangeArrowheads="1"/>
          </p:cNvPicPr>
          <p:nvPr>
            <p:ph idx="1"/>
          </p:nvPr>
        </p:nvPicPr>
        <p:blipFill rotWithShape="1">
          <a:blip r:embed="rId4">
            <a:extLst>
              <a:ext uri="{28A0092B-C50C-407E-A947-70E740481C1C}">
                <a14:useLocalDpi xmlns:a14="http://schemas.microsoft.com/office/drawing/2010/main" val="0"/>
              </a:ext>
            </a:extLst>
          </a:blip>
          <a:srcRect l="14697" r="23903" b="-1"/>
          <a:stretch/>
        </p:blipFill>
        <p:spPr bwMode="auto">
          <a:xfrm>
            <a:off x="20" y="975"/>
            <a:ext cx="7552924" cy="6858000"/>
          </a:xfrm>
          <a:prstGeom prst="rect">
            <a:avLst/>
          </a:prstGeom>
          <a:noFill/>
          <a:extLst>
            <a:ext uri="{909E8E84-426E-40DD-AFC4-6F175D3DCCD1}">
              <a14:hiddenFill xmlns:a14="http://schemas.microsoft.com/office/drawing/2010/main">
                <a:solidFill>
                  <a:srgbClr val="FFFFFF"/>
                </a:solidFill>
              </a14:hiddenFill>
            </a:ext>
          </a:extLst>
        </p:spPr>
      </p:pic>
      <p:sp>
        <p:nvSpPr>
          <p:cNvPr id="5" name="Segnaposto testo 4">
            <a:extLst>
              <a:ext uri="{FF2B5EF4-FFF2-40B4-BE49-F238E27FC236}">
                <a16:creationId xmlns:a16="http://schemas.microsoft.com/office/drawing/2014/main" id="{C4911155-238F-4C1A-AAB9-9D9F330DA69F}"/>
              </a:ext>
            </a:extLst>
          </p:cNvPr>
          <p:cNvSpPr>
            <a:spLocks noGrp="1"/>
          </p:cNvSpPr>
          <p:nvPr>
            <p:ph type="body" sz="half" idx="2"/>
          </p:nvPr>
        </p:nvSpPr>
        <p:spPr>
          <a:xfrm>
            <a:off x="7865806" y="2251587"/>
            <a:ext cx="3706762" cy="3972232"/>
          </a:xfrm>
        </p:spPr>
        <p:txBody>
          <a:bodyPr vert="horz" lIns="91440" tIns="45720" rIns="91440" bIns="45720" rtlCol="0" anchor="ctr">
            <a:normAutofit/>
          </a:bodyPr>
          <a:lstStyle/>
          <a:p>
            <a:pPr>
              <a:buFont typeface="Arial"/>
              <a:buChar char="•"/>
            </a:pPr>
            <a:r>
              <a:rPr lang="en-US" dirty="0"/>
              <a:t> a </a:t>
            </a:r>
            <a:r>
              <a:rPr lang="en-US" dirty="0" err="1"/>
              <a:t>cosa</a:t>
            </a:r>
            <a:r>
              <a:rPr lang="en-US" dirty="0"/>
              <a:t> serve? </a:t>
            </a:r>
          </a:p>
          <a:p>
            <a:pPr>
              <a:buFont typeface="Arial"/>
              <a:buChar char="•"/>
            </a:pPr>
            <a:r>
              <a:rPr lang="en-US" dirty="0"/>
              <a:t> </a:t>
            </a:r>
            <a:r>
              <a:rPr lang="en-US" dirty="0" err="1"/>
              <a:t>perchè</a:t>
            </a:r>
            <a:r>
              <a:rPr lang="en-US" dirty="0"/>
              <a:t> serve?</a:t>
            </a:r>
          </a:p>
          <a:p>
            <a:pPr>
              <a:buFont typeface="Arial"/>
              <a:buChar char="•"/>
            </a:pPr>
            <a:r>
              <a:rPr lang="en-US" dirty="0"/>
              <a:t>Che </a:t>
            </a:r>
            <a:r>
              <a:rPr lang="en-US" dirty="0" err="1"/>
              <a:t>accezione</a:t>
            </a:r>
            <a:r>
              <a:rPr lang="en-US" dirty="0"/>
              <a:t> ha in questo </a:t>
            </a:r>
            <a:r>
              <a:rPr lang="en-US" dirty="0" err="1"/>
              <a:t>preciso</a:t>
            </a:r>
            <a:r>
              <a:rPr lang="en-US" dirty="0"/>
              <a:t> </a:t>
            </a:r>
            <a:r>
              <a:rPr lang="en-US" dirty="0" err="1"/>
              <a:t>momento</a:t>
            </a:r>
            <a:r>
              <a:rPr lang="en-US" dirty="0"/>
              <a:t> </a:t>
            </a:r>
            <a:r>
              <a:rPr lang="en-US" dirty="0" err="1"/>
              <a:t>storico</a:t>
            </a:r>
            <a:r>
              <a:rPr lang="en-US" dirty="0"/>
              <a:t>?</a:t>
            </a:r>
          </a:p>
          <a:p>
            <a:pPr>
              <a:buFont typeface="Arial"/>
              <a:buChar char="•"/>
            </a:pPr>
            <a:endParaRPr lang="en-US" dirty="0"/>
          </a:p>
          <a:p>
            <a:pPr>
              <a:buFont typeface="Arial"/>
              <a:buChar char="•"/>
            </a:pPr>
            <a:r>
              <a:rPr lang="en-US" dirty="0"/>
              <a:t>(BOWLBY) : </a:t>
            </a:r>
            <a:r>
              <a:rPr lang="en-US" dirty="0">
                <a:solidFill>
                  <a:srgbClr val="00B0F0"/>
                </a:solidFill>
              </a:rPr>
              <a:t>insieme </a:t>
            </a:r>
            <a:r>
              <a:rPr lang="en-US" dirty="0" err="1">
                <a:solidFill>
                  <a:srgbClr val="00B0F0"/>
                </a:solidFill>
              </a:rPr>
              <a:t>dei</a:t>
            </a:r>
            <a:r>
              <a:rPr lang="en-US" dirty="0">
                <a:solidFill>
                  <a:srgbClr val="00B0F0"/>
                </a:solidFill>
              </a:rPr>
              <a:t> </a:t>
            </a:r>
            <a:r>
              <a:rPr lang="en-US" dirty="0" err="1">
                <a:solidFill>
                  <a:srgbClr val="00B0F0"/>
                </a:solidFill>
              </a:rPr>
              <a:t>processi</a:t>
            </a:r>
            <a:r>
              <a:rPr lang="en-US" dirty="0">
                <a:solidFill>
                  <a:srgbClr val="00B0F0"/>
                </a:solidFill>
              </a:rPr>
              <a:t> </a:t>
            </a:r>
            <a:r>
              <a:rPr lang="en-US" dirty="0" err="1">
                <a:solidFill>
                  <a:srgbClr val="00B0F0"/>
                </a:solidFill>
              </a:rPr>
              <a:t>psicologici</a:t>
            </a:r>
            <a:r>
              <a:rPr lang="en-US" dirty="0">
                <a:solidFill>
                  <a:srgbClr val="00B0F0"/>
                </a:solidFill>
              </a:rPr>
              <a:t> </a:t>
            </a:r>
            <a:r>
              <a:rPr lang="en-US" dirty="0" err="1">
                <a:solidFill>
                  <a:srgbClr val="00B0F0"/>
                </a:solidFill>
              </a:rPr>
              <a:t>consci</a:t>
            </a:r>
            <a:r>
              <a:rPr lang="en-US" dirty="0">
                <a:solidFill>
                  <a:srgbClr val="00B0F0"/>
                </a:solidFill>
              </a:rPr>
              <a:t> o </a:t>
            </a:r>
            <a:r>
              <a:rPr lang="en-US" dirty="0" err="1">
                <a:solidFill>
                  <a:srgbClr val="00B0F0"/>
                </a:solidFill>
              </a:rPr>
              <a:t>inconsci</a:t>
            </a:r>
            <a:r>
              <a:rPr lang="en-US" dirty="0">
                <a:solidFill>
                  <a:srgbClr val="00B0F0"/>
                </a:solidFill>
              </a:rPr>
              <a:t> </a:t>
            </a:r>
            <a:r>
              <a:rPr lang="en-US" dirty="0" err="1">
                <a:solidFill>
                  <a:srgbClr val="00B0F0"/>
                </a:solidFill>
              </a:rPr>
              <a:t>che</a:t>
            </a:r>
            <a:r>
              <a:rPr lang="en-US" dirty="0">
                <a:solidFill>
                  <a:srgbClr val="00B0F0"/>
                </a:solidFill>
              </a:rPr>
              <a:t> vengono </a:t>
            </a:r>
            <a:r>
              <a:rPr lang="en-US" dirty="0" err="1">
                <a:solidFill>
                  <a:srgbClr val="00B0F0"/>
                </a:solidFill>
              </a:rPr>
              <a:t>suscitati</a:t>
            </a:r>
            <a:r>
              <a:rPr lang="en-US" dirty="0">
                <a:solidFill>
                  <a:srgbClr val="00B0F0"/>
                </a:solidFill>
              </a:rPr>
              <a:t> dalla </a:t>
            </a:r>
            <a:r>
              <a:rPr lang="en-US" dirty="0" err="1">
                <a:solidFill>
                  <a:srgbClr val="00B0F0"/>
                </a:solidFill>
              </a:rPr>
              <a:t>perdita</a:t>
            </a:r>
            <a:r>
              <a:rPr lang="en-US" dirty="0">
                <a:solidFill>
                  <a:srgbClr val="00B0F0"/>
                </a:solidFill>
              </a:rPr>
              <a:t> di una persona </a:t>
            </a:r>
            <a:r>
              <a:rPr lang="en-US" dirty="0" err="1">
                <a:solidFill>
                  <a:srgbClr val="00B0F0"/>
                </a:solidFill>
              </a:rPr>
              <a:t>amata</a:t>
            </a:r>
            <a:r>
              <a:rPr lang="en-US" dirty="0">
                <a:solidFill>
                  <a:srgbClr val="00B0F0"/>
                </a:solidFill>
              </a:rPr>
              <a:t>.</a:t>
            </a:r>
          </a:p>
        </p:txBody>
      </p:sp>
      <p:sp>
        <p:nvSpPr>
          <p:cNvPr id="4" name="Segnaposto contenuto 2">
            <a:extLst>
              <a:ext uri="{FF2B5EF4-FFF2-40B4-BE49-F238E27FC236}">
                <a16:creationId xmlns:a16="http://schemas.microsoft.com/office/drawing/2014/main" id="{7DDAF5F6-29A6-490C-BB9B-3A1A44091DE2}"/>
              </a:ext>
            </a:extLst>
          </p:cNvPr>
          <p:cNvSpPr txBox="1">
            <a:spLocks/>
          </p:cNvSpPr>
          <p:nvPr/>
        </p:nvSpPr>
        <p:spPr>
          <a:xfrm>
            <a:off x="838201" y="3429000"/>
            <a:ext cx="10131425" cy="2468217"/>
          </a:xfrm>
          <a:prstGeom prst="rect">
            <a:avLst/>
          </a:prstGeom>
        </p:spPr>
        <p:txBody>
          <a:bodyPr vert="horz" lIns="91440" tIns="45720" rIns="91440" bIns="45720" rtlCol="0" anchor="ctr">
            <a:normAutofit/>
          </a:bodyPr>
          <a:lstStyle>
            <a:lvl1pPr marL="285750" indent="-285750" algn="l" defTabSz="457200" rtl="0" eaLnBrk="1" latinLnBrk="0" hangingPunct="1">
              <a:spcBef>
                <a:spcPts val="0"/>
              </a:spcBef>
              <a:spcAft>
                <a:spcPts val="1000"/>
              </a:spcAft>
              <a:buClr>
                <a:schemeClr val="tx1"/>
              </a:buClr>
              <a:buSzPct val="100000"/>
              <a:buFont typeface="Arial"/>
              <a:buChar char="•"/>
              <a:defRPr sz="1800" kern="1200" cap="none">
                <a:solidFill>
                  <a:schemeClr val="tx1"/>
                </a:solidFill>
                <a:effectLst/>
                <a:latin typeface="+mn-lt"/>
                <a:ea typeface="+mn-ea"/>
                <a:cs typeface="+mn-cs"/>
              </a:defRPr>
            </a:lvl1pPr>
            <a:lvl2pPr marL="742950" indent="-285750" algn="l" defTabSz="457200" rtl="0" eaLnBrk="1" latinLnBrk="0" hangingPunct="1">
              <a:spcBef>
                <a:spcPts val="0"/>
              </a:spcBef>
              <a:spcAft>
                <a:spcPts val="1000"/>
              </a:spcAft>
              <a:buClr>
                <a:schemeClr val="tx1"/>
              </a:buClr>
              <a:buSzPct val="100000"/>
              <a:buFont typeface="Arial"/>
              <a:buChar char="•"/>
              <a:defRPr sz="1600" kern="1200" cap="none">
                <a:solidFill>
                  <a:schemeClr val="tx1"/>
                </a:solidFill>
                <a:effectLst/>
                <a:latin typeface="+mn-lt"/>
                <a:ea typeface="+mn-ea"/>
                <a:cs typeface="+mn-cs"/>
              </a:defRPr>
            </a:lvl2pPr>
            <a:lvl3pPr marL="1200150" indent="-285750" algn="l" defTabSz="457200" rtl="0" eaLnBrk="1" latinLnBrk="0" hangingPunct="1">
              <a:spcBef>
                <a:spcPts val="0"/>
              </a:spcBef>
              <a:spcAft>
                <a:spcPts val="1000"/>
              </a:spcAft>
              <a:buClr>
                <a:schemeClr val="tx1"/>
              </a:buClr>
              <a:buSzPct val="100000"/>
              <a:buFont typeface="Arial"/>
              <a:buChar char="•"/>
              <a:defRPr sz="1400" kern="1200" cap="none">
                <a:solidFill>
                  <a:schemeClr val="tx1"/>
                </a:solidFill>
                <a:effectLst/>
                <a:latin typeface="+mn-lt"/>
                <a:ea typeface="+mn-ea"/>
                <a:cs typeface="+mn-cs"/>
              </a:defRPr>
            </a:lvl3pPr>
            <a:lvl4pPr marL="1543050" indent="-17145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4pPr>
            <a:lvl5pPr marL="2000250" indent="-17145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5pPr>
            <a:lvl6pPr marL="25146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6pPr>
            <a:lvl7pPr marL="29718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7pPr>
            <a:lvl8pPr marL="34290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8pPr>
            <a:lvl9pPr marL="38862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9pPr>
          </a:lstStyle>
          <a:p>
            <a:pPr marL="0" indent="0">
              <a:buNone/>
            </a:pPr>
            <a:r>
              <a:rPr lang="it-IT" sz="2400" dirty="0"/>
              <a:t> </a:t>
            </a:r>
          </a:p>
        </p:txBody>
      </p:sp>
    </p:spTree>
    <p:extLst>
      <p:ext uri="{BB962C8B-B14F-4D97-AF65-F5344CB8AC3E}">
        <p14:creationId xmlns:p14="http://schemas.microsoft.com/office/powerpoint/2010/main" val="70942231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olo 3">
            <a:extLst>
              <a:ext uri="{FF2B5EF4-FFF2-40B4-BE49-F238E27FC236}">
                <a16:creationId xmlns:a16="http://schemas.microsoft.com/office/drawing/2014/main" id="{5B3B0756-BFED-4639-B3DD-6EB239AAAE65}"/>
              </a:ext>
            </a:extLst>
          </p:cNvPr>
          <p:cNvSpPr>
            <a:spLocks noGrp="1"/>
          </p:cNvSpPr>
          <p:nvPr>
            <p:ph type="title"/>
          </p:nvPr>
        </p:nvSpPr>
        <p:spPr>
          <a:xfrm>
            <a:off x="685801" y="212036"/>
            <a:ext cx="10131425" cy="1013951"/>
          </a:xfrm>
        </p:spPr>
        <p:txBody>
          <a:bodyPr/>
          <a:lstStyle/>
          <a:p>
            <a:r>
              <a:rPr lang="it-IT" dirty="0"/>
              <a:t>Cosa ci dicono le scienze umane?</a:t>
            </a:r>
          </a:p>
        </p:txBody>
      </p:sp>
      <p:sp>
        <p:nvSpPr>
          <p:cNvPr id="5" name="Segnaposto testo 4">
            <a:extLst>
              <a:ext uri="{FF2B5EF4-FFF2-40B4-BE49-F238E27FC236}">
                <a16:creationId xmlns:a16="http://schemas.microsoft.com/office/drawing/2014/main" id="{99E6E54D-2904-42B4-92C4-B2D0B5CBA721}"/>
              </a:ext>
            </a:extLst>
          </p:cNvPr>
          <p:cNvSpPr>
            <a:spLocks noGrp="1"/>
          </p:cNvSpPr>
          <p:nvPr>
            <p:ph type="body" idx="1"/>
          </p:nvPr>
        </p:nvSpPr>
        <p:spPr>
          <a:xfrm>
            <a:off x="973670" y="1066801"/>
            <a:ext cx="4709054" cy="1013951"/>
          </a:xfrm>
        </p:spPr>
        <p:txBody>
          <a:bodyPr/>
          <a:lstStyle/>
          <a:p>
            <a:r>
              <a:rPr lang="it-IT" dirty="0"/>
              <a:t>Dal punto di vista ANTROPOLOGICO -SOCIALE</a:t>
            </a:r>
          </a:p>
        </p:txBody>
      </p:sp>
      <p:sp>
        <p:nvSpPr>
          <p:cNvPr id="6" name="Segnaposto contenuto 5">
            <a:extLst>
              <a:ext uri="{FF2B5EF4-FFF2-40B4-BE49-F238E27FC236}">
                <a16:creationId xmlns:a16="http://schemas.microsoft.com/office/drawing/2014/main" id="{7590CC5A-2E28-424A-B0FE-A1770E29D261}"/>
              </a:ext>
            </a:extLst>
          </p:cNvPr>
          <p:cNvSpPr>
            <a:spLocks noGrp="1"/>
          </p:cNvSpPr>
          <p:nvPr>
            <p:ph sz="half" idx="2"/>
          </p:nvPr>
        </p:nvSpPr>
        <p:spPr>
          <a:xfrm>
            <a:off x="685801" y="2345636"/>
            <a:ext cx="4996923" cy="4015408"/>
          </a:xfrm>
        </p:spPr>
        <p:txBody>
          <a:bodyPr>
            <a:normAutofit lnSpcReduction="10000"/>
          </a:bodyPr>
          <a:lstStyle/>
          <a:p>
            <a:r>
              <a:rPr lang="it-IT" dirty="0"/>
              <a:t>Affrontiamo un LUTTO MUTILATO cioè privato di COSTANTI ANTROPOLOGICHE:</a:t>
            </a:r>
          </a:p>
          <a:p>
            <a:r>
              <a:rPr lang="it-IT" dirty="0"/>
              <a:t>Privato della SEPOLTURA come CERIMONIA FUNEBRE con cui è nato il senso religioso, dell’umano, del divino e dell’altrove. </a:t>
            </a:r>
          </a:p>
          <a:p>
            <a:r>
              <a:rPr lang="it-IT" dirty="0"/>
              <a:t>Il RITO,  cioè la codifica di azioni rituali che accompagnano il TRANSITO tramite la GESTIONE SOCIALE del DOLORE della perdita</a:t>
            </a:r>
          </a:p>
          <a:p>
            <a:endParaRPr lang="it-IT" dirty="0"/>
          </a:p>
          <a:p>
            <a:r>
              <a:rPr lang="it-IT" dirty="0">
                <a:solidFill>
                  <a:srgbClr val="00B0F0"/>
                </a:solidFill>
              </a:rPr>
              <a:t>In questo frangente siamo privati, per la prima volta di queste cose e ciò impedisce la possibilità di NOMINARE  e di MENTALIZZARE</a:t>
            </a:r>
          </a:p>
          <a:p>
            <a:endParaRPr lang="it-IT" dirty="0"/>
          </a:p>
          <a:p>
            <a:endParaRPr lang="it-IT" dirty="0"/>
          </a:p>
          <a:p>
            <a:pPr marL="0" indent="0">
              <a:buNone/>
            </a:pPr>
            <a:endParaRPr lang="it-IT" dirty="0"/>
          </a:p>
        </p:txBody>
      </p:sp>
      <p:sp>
        <p:nvSpPr>
          <p:cNvPr id="7" name="Segnaposto testo 6">
            <a:extLst>
              <a:ext uri="{FF2B5EF4-FFF2-40B4-BE49-F238E27FC236}">
                <a16:creationId xmlns:a16="http://schemas.microsoft.com/office/drawing/2014/main" id="{1D5D185A-0419-4FFD-9BD2-9DF8E21B5792}"/>
              </a:ext>
            </a:extLst>
          </p:cNvPr>
          <p:cNvSpPr>
            <a:spLocks noGrp="1"/>
          </p:cNvSpPr>
          <p:nvPr>
            <p:ph type="body" sz="quarter" idx="3"/>
          </p:nvPr>
        </p:nvSpPr>
        <p:spPr>
          <a:xfrm>
            <a:off x="5959743" y="1225987"/>
            <a:ext cx="4722813" cy="854765"/>
          </a:xfrm>
        </p:spPr>
        <p:txBody>
          <a:bodyPr/>
          <a:lstStyle/>
          <a:p>
            <a:r>
              <a:rPr lang="it-IT" dirty="0"/>
              <a:t>Dal punto di vista PSICOLOGICO</a:t>
            </a:r>
          </a:p>
        </p:txBody>
      </p:sp>
      <p:sp>
        <p:nvSpPr>
          <p:cNvPr id="8" name="Segnaposto contenuto 7">
            <a:extLst>
              <a:ext uri="{FF2B5EF4-FFF2-40B4-BE49-F238E27FC236}">
                <a16:creationId xmlns:a16="http://schemas.microsoft.com/office/drawing/2014/main" id="{568C8BBD-F1D7-4AE7-9B76-9317465B8F35}"/>
              </a:ext>
            </a:extLst>
          </p:cNvPr>
          <p:cNvSpPr>
            <a:spLocks noGrp="1"/>
          </p:cNvSpPr>
          <p:nvPr>
            <p:ph sz="quarter" idx="4"/>
          </p:nvPr>
        </p:nvSpPr>
        <p:spPr>
          <a:xfrm>
            <a:off x="5823483" y="2345636"/>
            <a:ext cx="4995334" cy="3882886"/>
          </a:xfrm>
        </p:spPr>
        <p:txBody>
          <a:bodyPr>
            <a:normAutofit lnSpcReduction="10000"/>
          </a:bodyPr>
          <a:lstStyle/>
          <a:p>
            <a:r>
              <a:rPr lang="it-IT" dirty="0"/>
              <a:t>Percepiamo di NON poterci ACCOMMIATARE, non possiamo salutare, dire, affidare</a:t>
            </a:r>
          </a:p>
          <a:p>
            <a:r>
              <a:rPr lang="it-IT" dirty="0"/>
              <a:t>Cadiamo preda di un infinito SENSO DI COLPA </a:t>
            </a:r>
          </a:p>
          <a:p>
            <a:r>
              <a:rPr lang="it-IT" dirty="0"/>
              <a:t>Assistiamo ad una CRISTALLIZZAZIONE della DISTANZA SOCIALE…ci è richiesta, ma quali conseguenze porta o porterà?</a:t>
            </a:r>
          </a:p>
          <a:p>
            <a:endParaRPr lang="it-IT" dirty="0"/>
          </a:p>
          <a:p>
            <a:pPr marL="0" indent="0">
              <a:buNone/>
            </a:pPr>
            <a:endParaRPr lang="it-IT" dirty="0"/>
          </a:p>
          <a:p>
            <a:r>
              <a:rPr lang="it-IT" dirty="0">
                <a:solidFill>
                  <a:srgbClr val="00B0F0"/>
                </a:solidFill>
              </a:rPr>
              <a:t>Crescono ANSIA, IPOCONDRIA  e la sensazione di un «blocco ingestibile».  </a:t>
            </a:r>
          </a:p>
          <a:p>
            <a:r>
              <a:rPr lang="it-IT" dirty="0">
                <a:solidFill>
                  <a:srgbClr val="00B0F0"/>
                </a:solidFill>
              </a:rPr>
              <a:t>Nella vita affrontiamo lutti reali o relativi ad eventi o parti di sé…ora sentiamo di non riuscire</a:t>
            </a:r>
          </a:p>
        </p:txBody>
      </p:sp>
    </p:spTree>
    <p:extLst>
      <p:ext uri="{BB962C8B-B14F-4D97-AF65-F5344CB8AC3E}">
        <p14:creationId xmlns:p14="http://schemas.microsoft.com/office/powerpoint/2010/main" val="62595641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blipFill>
          <a:blip r:embed="rId2"/>
          <a:stretch/>
        </a:blipFill>
        <a:effectLst/>
      </p:bgPr>
    </p:bg>
    <p:spTree>
      <p:nvGrpSpPr>
        <p:cNvPr id="1" name=""/>
        <p:cNvGrpSpPr/>
        <p:nvPr/>
      </p:nvGrpSpPr>
      <p:grpSpPr>
        <a:xfrm>
          <a:off x="0" y="0"/>
          <a:ext cx="0" cy="0"/>
          <a:chOff x="0" y="0"/>
          <a:chExt cx="0" cy="0"/>
        </a:xfrm>
      </p:grpSpPr>
      <p:sp useBgFill="1">
        <p:nvSpPr>
          <p:cNvPr id="13" name="Rectangle 12">
            <a:extLst>
              <a:ext uri="{FF2B5EF4-FFF2-40B4-BE49-F238E27FC236}">
                <a16:creationId xmlns:a16="http://schemas.microsoft.com/office/drawing/2014/main" id="{50E53EDA-3B94-4F6B-9E86-D3BB9EBB961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itolo 6">
            <a:extLst>
              <a:ext uri="{FF2B5EF4-FFF2-40B4-BE49-F238E27FC236}">
                <a16:creationId xmlns:a16="http://schemas.microsoft.com/office/drawing/2014/main" id="{4A3D8E9B-B7ED-4D32-8433-248D88DAC76D}"/>
              </a:ext>
            </a:extLst>
          </p:cNvPr>
          <p:cNvSpPr>
            <a:spLocks noGrp="1"/>
          </p:cNvSpPr>
          <p:nvPr>
            <p:ph type="title"/>
          </p:nvPr>
        </p:nvSpPr>
        <p:spPr>
          <a:xfrm>
            <a:off x="685799" y="1150076"/>
            <a:ext cx="3659389" cy="4557849"/>
          </a:xfrm>
        </p:spPr>
        <p:txBody>
          <a:bodyPr>
            <a:normAutofit/>
          </a:bodyPr>
          <a:lstStyle/>
          <a:p>
            <a:pPr algn="r"/>
            <a:r>
              <a:rPr lang="it-IT" dirty="0"/>
              <a:t>Fasi del </a:t>
            </a:r>
            <a:r>
              <a:rPr lang="it-IT" dirty="0">
                <a:solidFill>
                  <a:srgbClr val="00B0F0"/>
                </a:solidFill>
              </a:rPr>
              <a:t>lutto</a:t>
            </a:r>
            <a:r>
              <a:rPr lang="it-IT" dirty="0"/>
              <a:t> </a:t>
            </a:r>
            <a:r>
              <a:rPr lang="it-IT" sz="2800" dirty="0"/>
              <a:t>(</a:t>
            </a:r>
            <a:r>
              <a:rPr lang="it-IT" sz="2800" dirty="0" err="1"/>
              <a:t>Kubler-ross</a:t>
            </a:r>
            <a:r>
              <a:rPr lang="it-IT" sz="2800" dirty="0"/>
              <a:t>)</a:t>
            </a:r>
          </a:p>
        </p:txBody>
      </p:sp>
      <p:cxnSp>
        <p:nvCxnSpPr>
          <p:cNvPr id="15" name="Straight Connector 14">
            <a:extLst>
              <a:ext uri="{FF2B5EF4-FFF2-40B4-BE49-F238E27FC236}">
                <a16:creationId xmlns:a16="http://schemas.microsoft.com/office/drawing/2014/main" id="{30EFD79F-7790-479B-B7DB-BD0D8C101DDD}"/>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66923" y="1668780"/>
            <a:ext cx="0" cy="3520440"/>
          </a:xfrm>
          <a:prstGeom prst="line">
            <a:avLst/>
          </a:prstGeom>
          <a:ln w="19050"/>
        </p:spPr>
        <p:style>
          <a:lnRef idx="1">
            <a:schemeClr val="accent1"/>
          </a:lnRef>
          <a:fillRef idx="0">
            <a:schemeClr val="accent1"/>
          </a:fillRef>
          <a:effectRef idx="0">
            <a:schemeClr val="accent1"/>
          </a:effectRef>
          <a:fontRef idx="minor">
            <a:schemeClr val="tx1"/>
          </a:fontRef>
        </p:style>
      </p:cxnSp>
      <p:sp>
        <p:nvSpPr>
          <p:cNvPr id="8" name="Segnaposto contenuto 7">
            <a:extLst>
              <a:ext uri="{FF2B5EF4-FFF2-40B4-BE49-F238E27FC236}">
                <a16:creationId xmlns:a16="http://schemas.microsoft.com/office/drawing/2014/main" id="{7FC39ABF-A408-4D0E-99BA-AC1C097EC2EB}"/>
              </a:ext>
            </a:extLst>
          </p:cNvPr>
          <p:cNvSpPr>
            <a:spLocks noGrp="1"/>
          </p:cNvSpPr>
          <p:nvPr>
            <p:ph idx="1"/>
          </p:nvPr>
        </p:nvSpPr>
        <p:spPr>
          <a:xfrm>
            <a:off x="4876802" y="-79022"/>
            <a:ext cx="7315198" cy="6652100"/>
          </a:xfrm>
        </p:spPr>
        <p:txBody>
          <a:bodyPr>
            <a:normAutofit/>
          </a:bodyPr>
          <a:lstStyle/>
          <a:p>
            <a:pPr>
              <a:lnSpc>
                <a:spcPct val="90000"/>
              </a:lnSpc>
            </a:pPr>
            <a:r>
              <a:rPr lang="it-IT" b="1" dirty="0">
                <a:solidFill>
                  <a:srgbClr val="00B0F0"/>
                </a:solidFill>
              </a:rPr>
              <a:t>NEGAZIONE</a:t>
            </a:r>
            <a:r>
              <a:rPr lang="it-IT" dirty="0"/>
              <a:t>: «Non è possibile che io sia in un mondo dove è accaduto questo»</a:t>
            </a:r>
          </a:p>
          <a:p>
            <a:pPr marL="0" indent="0">
              <a:lnSpc>
                <a:spcPct val="90000"/>
              </a:lnSpc>
              <a:buNone/>
            </a:pPr>
            <a:r>
              <a:rPr lang="it-IT" dirty="0"/>
              <a:t>                            </a:t>
            </a:r>
            <a:r>
              <a:rPr lang="it-IT" b="1" dirty="0"/>
              <a:t>no senso – insensibilità personale – inazione</a:t>
            </a:r>
          </a:p>
          <a:p>
            <a:pPr marL="0" indent="0">
              <a:lnSpc>
                <a:spcPct val="90000"/>
              </a:lnSpc>
              <a:buNone/>
            </a:pPr>
            <a:endParaRPr lang="it-IT" b="1" dirty="0"/>
          </a:p>
          <a:p>
            <a:pPr>
              <a:lnSpc>
                <a:spcPct val="90000"/>
              </a:lnSpc>
            </a:pPr>
            <a:r>
              <a:rPr lang="it-IT" b="1" dirty="0">
                <a:solidFill>
                  <a:srgbClr val="00B0F0"/>
                </a:solidFill>
              </a:rPr>
              <a:t>RABBIA</a:t>
            </a:r>
            <a:r>
              <a:rPr lang="it-IT" dirty="0"/>
              <a:t>: «perché è successo a lui? A me? A noi? Perché te ne sei andato? Perché lo hai permesso?»              </a:t>
            </a:r>
          </a:p>
          <a:p>
            <a:pPr marL="0" indent="0">
              <a:lnSpc>
                <a:spcPct val="90000"/>
              </a:lnSpc>
              <a:buNone/>
            </a:pPr>
            <a:r>
              <a:rPr lang="it-IT" dirty="0"/>
              <a:t>                      non sappiamo </a:t>
            </a:r>
            <a:r>
              <a:rPr lang="it-IT" b="1" dirty="0"/>
              <a:t>come provarla </a:t>
            </a:r>
            <a:r>
              <a:rPr lang="it-IT" dirty="0"/>
              <a:t>(odio e amore) – </a:t>
            </a:r>
            <a:r>
              <a:rPr lang="it-IT" b="1" dirty="0"/>
              <a:t>intensità</a:t>
            </a:r>
          </a:p>
          <a:p>
            <a:pPr marL="0" indent="0">
              <a:lnSpc>
                <a:spcPct val="90000"/>
              </a:lnSpc>
              <a:buNone/>
            </a:pPr>
            <a:endParaRPr lang="it-IT" b="1" dirty="0"/>
          </a:p>
          <a:p>
            <a:pPr>
              <a:lnSpc>
                <a:spcPct val="90000"/>
              </a:lnSpc>
            </a:pPr>
            <a:r>
              <a:rPr lang="it-IT" b="1" dirty="0">
                <a:solidFill>
                  <a:srgbClr val="00B0F0"/>
                </a:solidFill>
              </a:rPr>
              <a:t>NEGOZIAZIONE:</a:t>
            </a:r>
            <a:r>
              <a:rPr lang="it-IT" dirty="0">
                <a:solidFill>
                  <a:srgbClr val="00B0F0"/>
                </a:solidFill>
              </a:rPr>
              <a:t>  </a:t>
            </a:r>
            <a:r>
              <a:rPr lang="it-IT" dirty="0"/>
              <a:t>« se avessi detto, fatto, provato…»</a:t>
            </a:r>
          </a:p>
          <a:p>
            <a:pPr marL="0" indent="0">
              <a:lnSpc>
                <a:spcPct val="90000"/>
              </a:lnSpc>
              <a:buNone/>
            </a:pPr>
            <a:r>
              <a:rPr lang="it-IT" dirty="0"/>
              <a:t>                                   desiderare la </a:t>
            </a:r>
            <a:r>
              <a:rPr lang="it-IT" b="1" dirty="0"/>
              <a:t>vita precedente</a:t>
            </a:r>
            <a:r>
              <a:rPr lang="it-IT" dirty="0"/>
              <a:t> – </a:t>
            </a:r>
            <a:r>
              <a:rPr lang="it-IT" b="1" dirty="0"/>
              <a:t>senso di colpa</a:t>
            </a:r>
          </a:p>
          <a:p>
            <a:pPr marL="0" indent="0">
              <a:lnSpc>
                <a:spcPct val="90000"/>
              </a:lnSpc>
              <a:buNone/>
            </a:pPr>
            <a:endParaRPr lang="it-IT" b="1" dirty="0"/>
          </a:p>
          <a:p>
            <a:pPr>
              <a:lnSpc>
                <a:spcPct val="90000"/>
              </a:lnSpc>
            </a:pPr>
            <a:r>
              <a:rPr lang="it-IT" b="1" dirty="0">
                <a:solidFill>
                  <a:srgbClr val="00B0F0"/>
                </a:solidFill>
              </a:rPr>
              <a:t>DEPRESSIONE</a:t>
            </a:r>
            <a:r>
              <a:rPr lang="it-IT" dirty="0">
                <a:solidFill>
                  <a:srgbClr val="00B0F0"/>
                </a:solidFill>
              </a:rPr>
              <a:t>:</a:t>
            </a:r>
            <a:r>
              <a:rPr lang="it-IT" dirty="0"/>
              <a:t> la rabbia diventa colpa e genera il vuoto incolmabile.</a:t>
            </a:r>
          </a:p>
          <a:p>
            <a:pPr marL="0" indent="0">
              <a:lnSpc>
                <a:spcPct val="90000"/>
              </a:lnSpc>
              <a:buNone/>
            </a:pPr>
            <a:r>
              <a:rPr lang="it-IT" b="1" dirty="0"/>
              <a:t>  vuoto</a:t>
            </a:r>
            <a:r>
              <a:rPr lang="it-IT" dirty="0"/>
              <a:t>: non passa, va attraversato – </a:t>
            </a:r>
            <a:r>
              <a:rPr lang="it-IT" b="1" dirty="0"/>
              <a:t>muore qualcosa di sé</a:t>
            </a:r>
            <a:r>
              <a:rPr lang="it-IT" dirty="0"/>
              <a:t> legato all’altro </a:t>
            </a:r>
          </a:p>
          <a:p>
            <a:pPr marL="0" indent="0">
              <a:lnSpc>
                <a:spcPct val="90000"/>
              </a:lnSpc>
              <a:buNone/>
            </a:pPr>
            <a:endParaRPr lang="it-IT" dirty="0"/>
          </a:p>
          <a:p>
            <a:pPr>
              <a:lnSpc>
                <a:spcPct val="90000"/>
              </a:lnSpc>
            </a:pPr>
            <a:r>
              <a:rPr lang="it-IT" b="1" dirty="0">
                <a:solidFill>
                  <a:srgbClr val="00B0F0"/>
                </a:solidFill>
              </a:rPr>
              <a:t>ACCETTAZIONE</a:t>
            </a:r>
            <a:r>
              <a:rPr lang="it-IT" dirty="0">
                <a:solidFill>
                  <a:srgbClr val="00B0F0"/>
                </a:solidFill>
              </a:rPr>
              <a:t>:</a:t>
            </a:r>
            <a:r>
              <a:rPr lang="it-IT" dirty="0"/>
              <a:t> consapevolezza della perdita come </a:t>
            </a:r>
            <a:r>
              <a:rPr lang="it-IT" b="1" dirty="0"/>
              <a:t>avvenimento reale</a:t>
            </a:r>
          </a:p>
          <a:p>
            <a:pPr marL="0" indent="0">
              <a:lnSpc>
                <a:spcPct val="90000"/>
              </a:lnSpc>
              <a:buNone/>
            </a:pPr>
            <a:r>
              <a:rPr lang="it-IT" dirty="0"/>
              <a:t>                                  non stare bene, ma </a:t>
            </a:r>
            <a:r>
              <a:rPr lang="it-IT" b="1" dirty="0"/>
              <a:t>stare con </a:t>
            </a:r>
            <a:r>
              <a:rPr lang="it-IT" dirty="0"/>
              <a:t>il pensiero della perdita</a:t>
            </a:r>
          </a:p>
        </p:txBody>
      </p:sp>
    </p:spTree>
    <p:extLst>
      <p:ext uri="{BB962C8B-B14F-4D97-AF65-F5344CB8AC3E}">
        <p14:creationId xmlns:p14="http://schemas.microsoft.com/office/powerpoint/2010/main" val="247940610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blipFill>
          <a:blip r:embed="rId2"/>
          <a:stretch/>
        </a:blipFill>
        <a:effectLst/>
      </p:bgPr>
    </p:bg>
    <p:spTree>
      <p:nvGrpSpPr>
        <p:cNvPr id="1" name=""/>
        <p:cNvGrpSpPr/>
        <p:nvPr/>
      </p:nvGrpSpPr>
      <p:grpSpPr>
        <a:xfrm>
          <a:off x="0" y="0"/>
          <a:ext cx="0" cy="0"/>
          <a:chOff x="0" y="0"/>
          <a:chExt cx="0" cy="0"/>
        </a:xfrm>
      </p:grpSpPr>
      <p:pic>
        <p:nvPicPr>
          <p:cNvPr id="3076" name="Picture 70">
            <a:extLst>
              <a:ext uri="{FF2B5EF4-FFF2-40B4-BE49-F238E27FC236}">
                <a16:creationId xmlns:a16="http://schemas.microsoft.com/office/drawing/2014/main" id="{DF6A9299-1D12-47E2-9DD4-03342553C4AA}"/>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4" name="Titolo 3">
            <a:extLst>
              <a:ext uri="{FF2B5EF4-FFF2-40B4-BE49-F238E27FC236}">
                <a16:creationId xmlns:a16="http://schemas.microsoft.com/office/drawing/2014/main" id="{2C36C83D-441A-40FD-90BB-D4937A66B679}"/>
              </a:ext>
            </a:extLst>
          </p:cNvPr>
          <p:cNvSpPr>
            <a:spLocks noGrp="1"/>
          </p:cNvSpPr>
          <p:nvPr>
            <p:ph type="title"/>
          </p:nvPr>
        </p:nvSpPr>
        <p:spPr>
          <a:xfrm>
            <a:off x="4955458" y="639097"/>
            <a:ext cx="6593075" cy="1612490"/>
          </a:xfrm>
        </p:spPr>
        <p:txBody>
          <a:bodyPr vert="horz" lIns="91440" tIns="45720" rIns="91440" bIns="45720" rtlCol="0" anchor="ctr">
            <a:normAutofit/>
          </a:bodyPr>
          <a:lstStyle/>
          <a:p>
            <a:r>
              <a:rPr lang="en-US" sz="3600" dirty="0"/>
              <a:t>Quando </a:t>
            </a:r>
            <a:r>
              <a:rPr lang="en-US" sz="3600" dirty="0" err="1"/>
              <a:t>il</a:t>
            </a:r>
            <a:r>
              <a:rPr lang="en-US" sz="3600" dirty="0"/>
              <a:t> </a:t>
            </a:r>
            <a:r>
              <a:rPr lang="en-US" sz="3600" dirty="0" err="1"/>
              <a:t>lutto</a:t>
            </a:r>
            <a:r>
              <a:rPr lang="en-US" sz="3600" dirty="0"/>
              <a:t> </a:t>
            </a:r>
            <a:r>
              <a:rPr lang="en-US" sz="3600" dirty="0" err="1"/>
              <a:t>diventa</a:t>
            </a:r>
            <a:r>
              <a:rPr lang="en-US" sz="3600" dirty="0"/>
              <a:t> </a:t>
            </a:r>
            <a:r>
              <a:rPr lang="en-US" sz="3600" dirty="0" err="1">
                <a:solidFill>
                  <a:srgbClr val="00B0F0"/>
                </a:solidFill>
              </a:rPr>
              <a:t>patologico</a:t>
            </a:r>
            <a:r>
              <a:rPr lang="en-US" sz="3600" dirty="0"/>
              <a:t>?</a:t>
            </a:r>
          </a:p>
        </p:txBody>
      </p:sp>
      <p:pic>
        <p:nvPicPr>
          <p:cNvPr id="3074" name="Picture 2" descr="Perché non riesco a piangere? — La Mente è Meravigliosa">
            <a:extLst>
              <a:ext uri="{FF2B5EF4-FFF2-40B4-BE49-F238E27FC236}">
                <a16:creationId xmlns:a16="http://schemas.microsoft.com/office/drawing/2014/main" id="{2D38C73A-9C6B-4520-A299-4333B6DC96FE}"/>
              </a:ext>
            </a:extLst>
          </p:cNvPr>
          <p:cNvPicPr>
            <a:picLocks noGrp="1" noChangeAspect="1" noChangeArrowheads="1"/>
          </p:cNvPicPr>
          <p:nvPr>
            <p:ph idx="1"/>
          </p:nvPr>
        </p:nvPicPr>
        <p:blipFill rotWithShape="1">
          <a:blip r:embed="rId4">
            <a:extLst>
              <a:ext uri="{28A0092B-C50C-407E-A947-70E740481C1C}">
                <a14:useLocalDpi xmlns:a14="http://schemas.microsoft.com/office/drawing/2010/main" val="0"/>
              </a:ext>
            </a:extLst>
          </a:blip>
          <a:srcRect l="28074" r="29676"/>
          <a:stretch/>
        </p:blipFill>
        <p:spPr bwMode="auto">
          <a:xfrm>
            <a:off x="20" y="975"/>
            <a:ext cx="4635988" cy="6858000"/>
          </a:xfrm>
          <a:prstGeom prst="rect">
            <a:avLst/>
          </a:prstGeom>
          <a:noFill/>
          <a:extLst>
            <a:ext uri="{909E8E84-426E-40DD-AFC4-6F175D3DCCD1}">
              <a14:hiddenFill xmlns:a14="http://schemas.microsoft.com/office/drawing/2010/main">
                <a:solidFill>
                  <a:srgbClr val="FFFFFF"/>
                </a:solidFill>
              </a14:hiddenFill>
            </a:ext>
          </a:extLst>
        </p:spPr>
      </p:pic>
      <p:sp>
        <p:nvSpPr>
          <p:cNvPr id="6" name="Segnaposto testo 5">
            <a:extLst>
              <a:ext uri="{FF2B5EF4-FFF2-40B4-BE49-F238E27FC236}">
                <a16:creationId xmlns:a16="http://schemas.microsoft.com/office/drawing/2014/main" id="{E2B2CE09-2AD9-4BB1-BCF5-A2241CBAA4C6}"/>
              </a:ext>
            </a:extLst>
          </p:cNvPr>
          <p:cNvSpPr>
            <a:spLocks noGrp="1"/>
          </p:cNvSpPr>
          <p:nvPr>
            <p:ph type="body" sz="half" idx="2"/>
          </p:nvPr>
        </p:nvSpPr>
        <p:spPr>
          <a:xfrm>
            <a:off x="4955458" y="2251587"/>
            <a:ext cx="6593075" cy="3972232"/>
          </a:xfrm>
        </p:spPr>
        <p:txBody>
          <a:bodyPr vert="horz" lIns="91440" tIns="45720" rIns="91440" bIns="45720" rtlCol="0" anchor="ctr">
            <a:normAutofit/>
          </a:bodyPr>
          <a:lstStyle/>
          <a:p>
            <a:pPr marL="285750" indent="-285750">
              <a:buFont typeface="Arial"/>
              <a:buChar char="•"/>
            </a:pPr>
            <a:r>
              <a:rPr lang="en-US" dirty="0"/>
              <a:t>ACUTO : </a:t>
            </a:r>
            <a:r>
              <a:rPr lang="en-US" dirty="0" err="1"/>
              <a:t>sintomi</a:t>
            </a:r>
            <a:r>
              <a:rPr lang="en-US" dirty="0"/>
              <a:t> di </a:t>
            </a:r>
            <a:r>
              <a:rPr lang="en-US" dirty="0" err="1"/>
              <a:t>derealizzazione</a:t>
            </a:r>
            <a:r>
              <a:rPr lang="en-US" dirty="0"/>
              <a:t> e </a:t>
            </a:r>
            <a:r>
              <a:rPr lang="en-US" dirty="0" err="1"/>
              <a:t>somatici</a:t>
            </a:r>
            <a:endParaRPr lang="en-US" dirty="0"/>
          </a:p>
          <a:p>
            <a:pPr marL="285750" indent="-285750">
              <a:buFont typeface="Arial"/>
              <a:buChar char="•"/>
            </a:pPr>
            <a:r>
              <a:rPr lang="en-US" dirty="0"/>
              <a:t>INTEGRATO: </a:t>
            </a:r>
            <a:r>
              <a:rPr lang="en-US" dirty="0" err="1"/>
              <a:t>convivenza</a:t>
            </a:r>
            <a:r>
              <a:rPr lang="en-US" dirty="0"/>
              <a:t> e </a:t>
            </a:r>
            <a:r>
              <a:rPr lang="en-US" dirty="0" err="1"/>
              <a:t>riacutizzazione</a:t>
            </a:r>
            <a:r>
              <a:rPr lang="en-US" dirty="0"/>
              <a:t> in </a:t>
            </a:r>
            <a:r>
              <a:rPr lang="en-US" dirty="0" err="1"/>
              <a:t>momenti</a:t>
            </a:r>
            <a:r>
              <a:rPr lang="en-US" dirty="0"/>
              <a:t> </a:t>
            </a:r>
            <a:r>
              <a:rPr lang="en-US" dirty="0" err="1"/>
              <a:t>determinati</a:t>
            </a:r>
            <a:endParaRPr lang="en-US" dirty="0"/>
          </a:p>
          <a:p>
            <a:pPr marL="285750" indent="-285750">
              <a:buFont typeface="Arial"/>
              <a:buChar char="•"/>
            </a:pPr>
            <a:endParaRPr lang="en-US" dirty="0"/>
          </a:p>
          <a:p>
            <a:pPr marL="285750" indent="-285750">
              <a:buFont typeface="Arial"/>
              <a:buChar char="•"/>
            </a:pPr>
            <a:endParaRPr lang="en-US" dirty="0"/>
          </a:p>
          <a:p>
            <a:pPr marL="285750" indent="-285750">
              <a:buFont typeface="Arial"/>
              <a:buChar char="•"/>
            </a:pPr>
            <a:r>
              <a:rPr lang="en-US" b="1" dirty="0">
                <a:solidFill>
                  <a:srgbClr val="00B0F0"/>
                </a:solidFill>
              </a:rPr>
              <a:t>COMPLICATO</a:t>
            </a:r>
            <a:r>
              <a:rPr lang="en-US" dirty="0"/>
              <a:t>: stato </a:t>
            </a:r>
            <a:r>
              <a:rPr lang="en-US" dirty="0" err="1"/>
              <a:t>depressivo</a:t>
            </a:r>
            <a:r>
              <a:rPr lang="en-US" dirty="0"/>
              <a:t> </a:t>
            </a:r>
            <a:r>
              <a:rPr lang="en-US" dirty="0" err="1"/>
              <a:t>cronico</a:t>
            </a:r>
            <a:r>
              <a:rPr lang="en-US" dirty="0"/>
              <a:t> ed eventuali </a:t>
            </a:r>
            <a:r>
              <a:rPr lang="en-US" dirty="0" err="1"/>
              <a:t>manifestazioni</a:t>
            </a:r>
            <a:r>
              <a:rPr lang="en-US" dirty="0"/>
              <a:t> </a:t>
            </a:r>
            <a:r>
              <a:rPr lang="en-US" dirty="0" err="1"/>
              <a:t>psicotiche</a:t>
            </a:r>
            <a:r>
              <a:rPr lang="en-US" dirty="0"/>
              <a:t>.</a:t>
            </a:r>
          </a:p>
          <a:p>
            <a:pPr>
              <a:buFont typeface="Arial"/>
              <a:buChar char="•"/>
            </a:pPr>
            <a:r>
              <a:rPr lang="en-US" dirty="0"/>
              <a:t>      </a:t>
            </a:r>
            <a:r>
              <a:rPr lang="en-US" dirty="0" err="1"/>
              <a:t>rabbia</a:t>
            </a:r>
            <a:r>
              <a:rPr lang="en-US" dirty="0"/>
              <a:t> e </a:t>
            </a:r>
            <a:r>
              <a:rPr lang="en-US" dirty="0" err="1"/>
              <a:t>vuoto</a:t>
            </a:r>
            <a:endParaRPr lang="en-US" dirty="0"/>
          </a:p>
          <a:p>
            <a:pPr>
              <a:buFont typeface="Arial"/>
              <a:buChar char="•"/>
            </a:pPr>
            <a:r>
              <a:rPr lang="en-US" dirty="0"/>
              <a:t>      ricerca </a:t>
            </a:r>
            <a:r>
              <a:rPr lang="en-US" dirty="0" err="1"/>
              <a:t>esternalizzata</a:t>
            </a:r>
            <a:r>
              <a:rPr lang="en-US" dirty="0"/>
              <a:t> del </a:t>
            </a:r>
            <a:r>
              <a:rPr lang="en-US" dirty="0" err="1"/>
              <a:t>defunto</a:t>
            </a:r>
            <a:endParaRPr lang="en-US" dirty="0"/>
          </a:p>
          <a:p>
            <a:pPr>
              <a:buFont typeface="Arial"/>
              <a:buChar char="•"/>
            </a:pPr>
            <a:r>
              <a:rPr lang="en-US" dirty="0"/>
              <a:t>      </a:t>
            </a:r>
            <a:r>
              <a:rPr lang="en-US" dirty="0" err="1"/>
              <a:t>pensieri</a:t>
            </a:r>
            <a:r>
              <a:rPr lang="en-US" dirty="0"/>
              <a:t> di </a:t>
            </a:r>
            <a:r>
              <a:rPr lang="en-US" dirty="0" err="1"/>
              <a:t>morte</a:t>
            </a:r>
            <a:endParaRPr lang="en-US" dirty="0"/>
          </a:p>
        </p:txBody>
      </p:sp>
    </p:spTree>
    <p:extLst>
      <p:ext uri="{BB962C8B-B14F-4D97-AF65-F5344CB8AC3E}">
        <p14:creationId xmlns:p14="http://schemas.microsoft.com/office/powerpoint/2010/main" val="288951846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olo 4">
            <a:extLst>
              <a:ext uri="{FF2B5EF4-FFF2-40B4-BE49-F238E27FC236}">
                <a16:creationId xmlns:a16="http://schemas.microsoft.com/office/drawing/2014/main" id="{8B8246EB-9ECC-4BDA-8F67-B96B4443AEBF}"/>
              </a:ext>
            </a:extLst>
          </p:cNvPr>
          <p:cNvSpPr>
            <a:spLocks noGrp="1"/>
          </p:cNvSpPr>
          <p:nvPr>
            <p:ph type="title"/>
          </p:nvPr>
        </p:nvSpPr>
        <p:spPr>
          <a:xfrm>
            <a:off x="685801" y="609600"/>
            <a:ext cx="10131425" cy="1007165"/>
          </a:xfrm>
        </p:spPr>
        <p:txBody>
          <a:bodyPr>
            <a:normAutofit/>
          </a:bodyPr>
          <a:lstStyle/>
          <a:p>
            <a:r>
              <a:rPr lang="it-IT" sz="2800" dirty="0"/>
              <a:t>Come possiamo </a:t>
            </a:r>
            <a:r>
              <a:rPr lang="it-IT" sz="2800" dirty="0">
                <a:solidFill>
                  <a:srgbClr val="00B0F0"/>
                </a:solidFill>
              </a:rPr>
              <a:t>prenderci cura</a:t>
            </a:r>
            <a:r>
              <a:rPr lang="it-IT" sz="2800" dirty="0"/>
              <a:t> di ciascuno nella perdita?</a:t>
            </a:r>
          </a:p>
        </p:txBody>
      </p:sp>
      <p:sp>
        <p:nvSpPr>
          <p:cNvPr id="6" name="Segnaposto testo 5">
            <a:extLst>
              <a:ext uri="{FF2B5EF4-FFF2-40B4-BE49-F238E27FC236}">
                <a16:creationId xmlns:a16="http://schemas.microsoft.com/office/drawing/2014/main" id="{B23031B2-D400-4127-B86D-B1A041E32856}"/>
              </a:ext>
            </a:extLst>
          </p:cNvPr>
          <p:cNvSpPr>
            <a:spLocks noGrp="1"/>
          </p:cNvSpPr>
          <p:nvPr>
            <p:ph type="body" idx="1"/>
          </p:nvPr>
        </p:nvSpPr>
        <p:spPr/>
        <p:txBody>
          <a:bodyPr/>
          <a:lstStyle/>
          <a:p>
            <a:r>
              <a:rPr lang="it-IT" dirty="0"/>
              <a:t>Dal punto di vista ANTROPOLOGICO</a:t>
            </a:r>
          </a:p>
        </p:txBody>
      </p:sp>
      <p:sp>
        <p:nvSpPr>
          <p:cNvPr id="7" name="Segnaposto contenuto 6">
            <a:extLst>
              <a:ext uri="{FF2B5EF4-FFF2-40B4-BE49-F238E27FC236}">
                <a16:creationId xmlns:a16="http://schemas.microsoft.com/office/drawing/2014/main" id="{F24D3038-D52A-47A8-8149-72BA520B23E0}"/>
              </a:ext>
            </a:extLst>
          </p:cNvPr>
          <p:cNvSpPr>
            <a:spLocks noGrp="1"/>
          </p:cNvSpPr>
          <p:nvPr>
            <p:ph sz="half" idx="2"/>
          </p:nvPr>
        </p:nvSpPr>
        <p:spPr/>
        <p:txBody>
          <a:bodyPr/>
          <a:lstStyle/>
          <a:p>
            <a:r>
              <a:rPr lang="it-IT" dirty="0"/>
              <a:t>Cercare di RICREARE una CULTURA DEL </a:t>
            </a:r>
            <a:r>
              <a:rPr lang="it-IT" dirty="0">
                <a:solidFill>
                  <a:srgbClr val="00B0F0"/>
                </a:solidFill>
              </a:rPr>
              <a:t>CONGEDO  e dei RITI NUOVI E APPOSITI </a:t>
            </a:r>
            <a:r>
              <a:rPr lang="it-IT" dirty="0"/>
              <a:t>che abbiano una VALENZA INTRINSECA AL GRUPPO di riferimento</a:t>
            </a:r>
          </a:p>
          <a:p>
            <a:r>
              <a:rPr lang="it-IT" dirty="0"/>
              <a:t>Attingere alla </a:t>
            </a:r>
            <a:r>
              <a:rPr lang="it-IT" dirty="0">
                <a:solidFill>
                  <a:srgbClr val="00B0F0"/>
                </a:solidFill>
              </a:rPr>
              <a:t>dimensione profonda </a:t>
            </a:r>
            <a:r>
              <a:rPr lang="it-IT" dirty="0"/>
              <a:t>(ANIMUS e ANIMA) alla ricerca e al riconoscimento di sé nella comunità nelle modalità che ci sono possibili e sentiamo efficaci</a:t>
            </a:r>
          </a:p>
        </p:txBody>
      </p:sp>
      <p:sp>
        <p:nvSpPr>
          <p:cNvPr id="8" name="Segnaposto testo 7">
            <a:extLst>
              <a:ext uri="{FF2B5EF4-FFF2-40B4-BE49-F238E27FC236}">
                <a16:creationId xmlns:a16="http://schemas.microsoft.com/office/drawing/2014/main" id="{0EA5B05D-B614-4A9C-BDC2-4C4A6A27C09C}"/>
              </a:ext>
            </a:extLst>
          </p:cNvPr>
          <p:cNvSpPr>
            <a:spLocks noGrp="1"/>
          </p:cNvSpPr>
          <p:nvPr>
            <p:ph type="body" sz="quarter" idx="3"/>
          </p:nvPr>
        </p:nvSpPr>
        <p:spPr/>
        <p:txBody>
          <a:bodyPr/>
          <a:lstStyle/>
          <a:p>
            <a:r>
              <a:rPr lang="it-IT" dirty="0"/>
              <a:t>Dal punto di vista PSICOLOGICO</a:t>
            </a:r>
          </a:p>
        </p:txBody>
      </p:sp>
      <p:sp>
        <p:nvSpPr>
          <p:cNvPr id="9" name="Segnaposto contenuto 8">
            <a:extLst>
              <a:ext uri="{FF2B5EF4-FFF2-40B4-BE49-F238E27FC236}">
                <a16:creationId xmlns:a16="http://schemas.microsoft.com/office/drawing/2014/main" id="{8246EA25-997C-4760-809F-F1B2BDBD3E72}"/>
              </a:ext>
            </a:extLst>
          </p:cNvPr>
          <p:cNvSpPr>
            <a:spLocks noGrp="1"/>
          </p:cNvSpPr>
          <p:nvPr>
            <p:ph sz="quarter" idx="4"/>
          </p:nvPr>
        </p:nvSpPr>
        <p:spPr/>
        <p:txBody>
          <a:bodyPr/>
          <a:lstStyle/>
          <a:p>
            <a:r>
              <a:rPr lang="it-IT" dirty="0">
                <a:solidFill>
                  <a:srgbClr val="00B0F0"/>
                </a:solidFill>
              </a:rPr>
              <a:t>VIVERE A FONDO </a:t>
            </a:r>
            <a:r>
              <a:rPr lang="it-IT" dirty="0"/>
              <a:t>ciò che si prova, farsi domande ed </a:t>
            </a:r>
            <a:r>
              <a:rPr lang="it-IT" dirty="0">
                <a:solidFill>
                  <a:srgbClr val="00B0F0"/>
                </a:solidFill>
              </a:rPr>
              <a:t>ESPRIMERE</a:t>
            </a:r>
            <a:r>
              <a:rPr lang="it-IT" dirty="0"/>
              <a:t> questo con chi possa accoglierlo</a:t>
            </a:r>
          </a:p>
          <a:p>
            <a:r>
              <a:rPr lang="it-IT" dirty="0"/>
              <a:t>Coltivare un </a:t>
            </a:r>
            <a:r>
              <a:rPr lang="it-IT" dirty="0">
                <a:solidFill>
                  <a:srgbClr val="00B0F0"/>
                </a:solidFill>
              </a:rPr>
              <a:t>LEGAME psichico </a:t>
            </a:r>
            <a:r>
              <a:rPr lang="it-IT" dirty="0"/>
              <a:t>con la PERSONA CARA per </a:t>
            </a:r>
            <a:r>
              <a:rPr lang="it-IT" dirty="0" err="1"/>
              <a:t>mentalizzarla</a:t>
            </a:r>
            <a:r>
              <a:rPr lang="it-IT" dirty="0"/>
              <a:t>: questo rende la </a:t>
            </a:r>
            <a:r>
              <a:rPr lang="it-IT" dirty="0">
                <a:solidFill>
                  <a:srgbClr val="00B0F0"/>
                </a:solidFill>
              </a:rPr>
              <a:t>morte </a:t>
            </a:r>
            <a:r>
              <a:rPr lang="it-IT" dirty="0"/>
              <a:t>non inutile ma </a:t>
            </a:r>
            <a:r>
              <a:rPr lang="it-IT" dirty="0">
                <a:solidFill>
                  <a:srgbClr val="00B0F0"/>
                </a:solidFill>
              </a:rPr>
              <a:t>NECESSARIA AL GENERARE</a:t>
            </a:r>
          </a:p>
          <a:p>
            <a:r>
              <a:rPr lang="it-IT" dirty="0"/>
              <a:t>Riprendere </a:t>
            </a:r>
            <a:r>
              <a:rPr lang="it-IT" dirty="0">
                <a:solidFill>
                  <a:srgbClr val="00B0F0"/>
                </a:solidFill>
              </a:rPr>
              <a:t>INTERESSI che curino </a:t>
            </a:r>
            <a:r>
              <a:rPr lang="it-IT" dirty="0"/>
              <a:t>una parte di noi</a:t>
            </a:r>
          </a:p>
          <a:p>
            <a:r>
              <a:rPr lang="it-IT" dirty="0">
                <a:solidFill>
                  <a:srgbClr val="00B0F0"/>
                </a:solidFill>
              </a:rPr>
              <a:t>NON GIUDICHIAMO </a:t>
            </a:r>
            <a:r>
              <a:rPr lang="it-IT" dirty="0"/>
              <a:t>e NON GIUDICHIAMOCI</a:t>
            </a:r>
          </a:p>
        </p:txBody>
      </p:sp>
    </p:spTree>
    <p:extLst>
      <p:ext uri="{BB962C8B-B14F-4D97-AF65-F5344CB8AC3E}">
        <p14:creationId xmlns:p14="http://schemas.microsoft.com/office/powerpoint/2010/main" val="89265105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blipFill>
          <a:blip r:embed="rId2"/>
          <a:stretch/>
        </a:blipFill>
        <a:effectLst/>
      </p:bgPr>
    </p:bg>
    <p:spTree>
      <p:nvGrpSpPr>
        <p:cNvPr id="1" name=""/>
        <p:cNvGrpSpPr/>
        <p:nvPr/>
      </p:nvGrpSpPr>
      <p:grpSpPr>
        <a:xfrm>
          <a:off x="0" y="0"/>
          <a:ext cx="0" cy="0"/>
          <a:chOff x="0" y="0"/>
          <a:chExt cx="0" cy="0"/>
        </a:xfrm>
      </p:grpSpPr>
      <p:pic>
        <p:nvPicPr>
          <p:cNvPr id="71" name="Picture 70">
            <a:extLst>
              <a:ext uri="{FF2B5EF4-FFF2-40B4-BE49-F238E27FC236}">
                <a16:creationId xmlns:a16="http://schemas.microsoft.com/office/drawing/2014/main" id="{DF6A9299-1D12-47E2-9DD4-03342553C4AA}"/>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7" name="Titolo 6">
            <a:extLst>
              <a:ext uri="{FF2B5EF4-FFF2-40B4-BE49-F238E27FC236}">
                <a16:creationId xmlns:a16="http://schemas.microsoft.com/office/drawing/2014/main" id="{247984B1-3463-4639-9B30-4D144B51A0CA}"/>
              </a:ext>
            </a:extLst>
          </p:cNvPr>
          <p:cNvSpPr>
            <a:spLocks noGrp="1"/>
          </p:cNvSpPr>
          <p:nvPr>
            <p:ph type="title"/>
          </p:nvPr>
        </p:nvSpPr>
        <p:spPr>
          <a:xfrm>
            <a:off x="685801" y="609600"/>
            <a:ext cx="5219699" cy="1456267"/>
          </a:xfrm>
        </p:spPr>
        <p:txBody>
          <a:bodyPr vert="horz" lIns="91440" tIns="45720" rIns="91440" bIns="45720" rtlCol="0" anchor="ctr">
            <a:normAutofit/>
          </a:bodyPr>
          <a:lstStyle/>
          <a:p>
            <a:r>
              <a:rPr lang="en-US" sz="3300" b="1"/>
              <a:t>COME SI TRADUCE QUESTO PER UN OPERATORE CARITAS?</a:t>
            </a:r>
          </a:p>
        </p:txBody>
      </p:sp>
      <p:sp>
        <p:nvSpPr>
          <p:cNvPr id="9" name="Segnaposto testo 8">
            <a:extLst>
              <a:ext uri="{FF2B5EF4-FFF2-40B4-BE49-F238E27FC236}">
                <a16:creationId xmlns:a16="http://schemas.microsoft.com/office/drawing/2014/main" id="{EEB6A6E6-9B39-41FA-A440-3DBA292FD214}"/>
              </a:ext>
            </a:extLst>
          </p:cNvPr>
          <p:cNvSpPr>
            <a:spLocks noGrp="1"/>
          </p:cNvSpPr>
          <p:nvPr>
            <p:ph type="body" sz="half" idx="2"/>
          </p:nvPr>
        </p:nvSpPr>
        <p:spPr>
          <a:xfrm>
            <a:off x="685801" y="2142067"/>
            <a:ext cx="5219699" cy="3649133"/>
          </a:xfrm>
        </p:spPr>
        <p:txBody>
          <a:bodyPr vert="horz" lIns="91440" tIns="45720" rIns="91440" bIns="45720" rtlCol="0" anchor="ctr">
            <a:normAutofit/>
          </a:bodyPr>
          <a:lstStyle/>
          <a:p>
            <a:pPr>
              <a:buFont typeface="Arial"/>
              <a:buChar char="•"/>
            </a:pPr>
            <a:r>
              <a:rPr lang="en-US"/>
              <a:t>Considerando gli aspetti peculiari  della RELAZIONE D’AIUTO che promuoviamo e coltiviamo</a:t>
            </a:r>
          </a:p>
          <a:p>
            <a:pPr marL="285750" indent="-285750">
              <a:buFont typeface="Arial"/>
              <a:buChar char="•"/>
            </a:pPr>
            <a:r>
              <a:rPr lang="en-US"/>
              <a:t>ASCOLTO</a:t>
            </a:r>
          </a:p>
          <a:p>
            <a:pPr marL="285750" indent="-285750">
              <a:buFont typeface="Arial"/>
              <a:buChar char="•"/>
            </a:pPr>
            <a:r>
              <a:rPr lang="en-US"/>
              <a:t>ACCOGLIENZA</a:t>
            </a:r>
          </a:p>
          <a:p>
            <a:pPr marL="285750" indent="-285750">
              <a:buFont typeface="Arial"/>
              <a:buChar char="•"/>
            </a:pPr>
            <a:r>
              <a:rPr lang="en-US"/>
              <a:t>SOSPENSIONE DEL GIUDIZIO</a:t>
            </a:r>
          </a:p>
          <a:p>
            <a:pPr marL="285750" indent="-285750">
              <a:buFont typeface="Arial"/>
              <a:buChar char="•"/>
            </a:pPr>
            <a:r>
              <a:rPr lang="en-US"/>
              <a:t>MATERNAGE</a:t>
            </a:r>
          </a:p>
        </p:txBody>
      </p:sp>
      <p:pic>
        <p:nvPicPr>
          <p:cNvPr id="1026" name="Picture 2" descr="S'aggiudu torrau» ovvero quell'aiuto reciproco | Superando.it">
            <a:extLst>
              <a:ext uri="{FF2B5EF4-FFF2-40B4-BE49-F238E27FC236}">
                <a16:creationId xmlns:a16="http://schemas.microsoft.com/office/drawing/2014/main" id="{03BE863C-0621-41D1-8AA2-4639ACF2FD03}"/>
              </a:ext>
            </a:extLst>
          </p:cNvPr>
          <p:cNvPicPr>
            <a:picLocks noGrp="1" noChangeAspect="1" noChangeArrowheads="1"/>
          </p:cNvPicPr>
          <p:nvPr>
            <p:ph type="pic" idx="1"/>
          </p:nvPr>
        </p:nvPicPr>
        <p:blipFill rotWithShape="1">
          <a:blip r:embed="rId4">
            <a:extLst>
              <a:ext uri="{28A0092B-C50C-407E-A947-70E740481C1C}">
                <a14:useLocalDpi xmlns:a14="http://schemas.microsoft.com/office/drawing/2010/main" val="0"/>
              </a:ext>
            </a:extLst>
          </a:blip>
          <a:srcRect r="-1" b="9541"/>
          <a:stretch/>
        </p:blipFill>
        <p:spPr bwMode="auto">
          <a:xfrm>
            <a:off x="6198830" y="639097"/>
            <a:ext cx="5447070" cy="5250425"/>
          </a:xfrm>
          <a:prstGeom prst="roundRect">
            <a:avLst>
              <a:gd name="adj" fmla="val 4380"/>
            </a:avLst>
          </a:prstGeom>
          <a:noFill/>
          <a:ln w="50800" cap="sq" cmpd="dbl">
            <a:gradFill flip="none" rotWithShape="1">
              <a:gsLst>
                <a:gs pos="0">
                  <a:srgbClr val="FFFFFF"/>
                </a:gs>
                <a:gs pos="100000">
                  <a:schemeClr val="tx1">
                    <a:alpha val="0"/>
                  </a:schemeClr>
                </a:gs>
              </a:gsLst>
              <a:path path="circle">
                <a:fillToRect l="50000" t="50000" r="50000" b="50000"/>
              </a:path>
              <a:tileRect/>
            </a:gradFill>
            <a:miter lim="800000"/>
          </a:ln>
          <a:effectLst>
            <a:outerShdw blurRad="254000" algn="tl" rotWithShape="0">
              <a:srgbClr val="000000">
                <a:alpha val="43000"/>
              </a:srgbClr>
            </a:out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725304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olo 3">
            <a:extLst>
              <a:ext uri="{FF2B5EF4-FFF2-40B4-BE49-F238E27FC236}">
                <a16:creationId xmlns:a16="http://schemas.microsoft.com/office/drawing/2014/main" id="{98B07C3A-0AFE-4AC2-97BB-6D38CE83709F}"/>
              </a:ext>
            </a:extLst>
          </p:cNvPr>
          <p:cNvSpPr>
            <a:spLocks noGrp="1"/>
          </p:cNvSpPr>
          <p:nvPr>
            <p:ph type="title"/>
          </p:nvPr>
        </p:nvSpPr>
        <p:spPr>
          <a:xfrm>
            <a:off x="992267" y="609601"/>
            <a:ext cx="9550399" cy="5102577"/>
          </a:xfrm>
        </p:spPr>
        <p:txBody>
          <a:bodyPr>
            <a:noAutofit/>
          </a:bodyPr>
          <a:lstStyle/>
          <a:p>
            <a:r>
              <a:rPr lang="it-IT" sz="1600" dirty="0">
                <a:latin typeface="Gabriola" panose="04040605051002020D02" pitchFamily="82" charset="0"/>
              </a:rPr>
              <a:t>Scendeva dalla soglia d'uno di quegli usci, e veniva verso il convoglio, una donna, il cui aspetto annunciava una giovinezza avanzata, ma non trascorsa; e vi traspariva una bellezza velata e offuscata, ma non guasta, da una gran passione, e da un languor mortale: …. La sua andatura era affaticata, ma non cascante; gli occhi non </a:t>
            </a:r>
            <a:r>
              <a:rPr lang="it-IT" sz="1600" dirty="0" err="1">
                <a:latin typeface="Gabriola" panose="04040605051002020D02" pitchFamily="82" charset="0"/>
              </a:rPr>
              <a:t>davan</a:t>
            </a:r>
            <a:r>
              <a:rPr lang="it-IT" sz="1600" dirty="0">
                <a:latin typeface="Gabriola" panose="04040605051002020D02" pitchFamily="82" charset="0"/>
              </a:rPr>
              <a:t> lacrime, ma </a:t>
            </a:r>
            <a:r>
              <a:rPr lang="it-IT" sz="1600" dirty="0" err="1">
                <a:latin typeface="Gabriola" panose="04040605051002020D02" pitchFamily="82" charset="0"/>
              </a:rPr>
              <a:t>portavan</a:t>
            </a:r>
            <a:r>
              <a:rPr lang="it-IT" sz="1600" dirty="0">
                <a:latin typeface="Gabriola" panose="04040605051002020D02" pitchFamily="82" charset="0"/>
              </a:rPr>
              <a:t> segno d'averne sparse tante; c'era in quel dolore un non so che di pacato e di profondo, che attestava un'anima tutta consapevole e presente a sentirlo….</a:t>
            </a:r>
            <a:br>
              <a:rPr lang="it-IT" sz="1600" dirty="0">
                <a:latin typeface="Gabriola" panose="04040605051002020D02" pitchFamily="82" charset="0"/>
              </a:rPr>
            </a:br>
            <a:br>
              <a:rPr lang="it-IT" sz="1600" dirty="0">
                <a:latin typeface="Gabriola" panose="04040605051002020D02" pitchFamily="82" charset="0"/>
              </a:rPr>
            </a:br>
            <a:r>
              <a:rPr lang="it-IT" sz="1600" dirty="0">
                <a:latin typeface="Gabriola" panose="04040605051002020D02" pitchFamily="82" charset="0"/>
              </a:rPr>
              <a:t>Portava essa in collo una bambina di forse </a:t>
            </a:r>
            <a:r>
              <a:rPr lang="it-IT" sz="1600" dirty="0" err="1">
                <a:latin typeface="Gabriola" panose="04040605051002020D02" pitchFamily="82" charset="0"/>
              </a:rPr>
              <a:t>nov'anni</a:t>
            </a:r>
            <a:r>
              <a:rPr lang="it-IT" sz="1600" dirty="0">
                <a:latin typeface="Gabriola" panose="04040605051002020D02" pitchFamily="82" charset="0"/>
              </a:rPr>
              <a:t>, morta; ma tutta ben accomodata, </a:t>
            </a:r>
            <a:r>
              <a:rPr lang="it-IT" sz="1600" dirty="0" err="1">
                <a:latin typeface="Gabriola" panose="04040605051002020D02" pitchFamily="82" charset="0"/>
              </a:rPr>
              <a:t>co'</a:t>
            </a:r>
            <a:r>
              <a:rPr lang="it-IT" sz="1600" dirty="0">
                <a:latin typeface="Gabriola" panose="04040605051002020D02" pitchFamily="82" charset="0"/>
              </a:rPr>
              <a:t> capelli divisi sulla fronte, con un vestito bianchissimo, come se quelle mani l'avessero adornata per una festa promessa da tanto tempo, e data per premio….</a:t>
            </a:r>
            <a:br>
              <a:rPr lang="it-IT" sz="1600" dirty="0">
                <a:latin typeface="Gabriola" panose="04040605051002020D02" pitchFamily="82" charset="0"/>
              </a:rPr>
            </a:br>
            <a:br>
              <a:rPr lang="it-IT" sz="1600" dirty="0">
                <a:latin typeface="Gabriola" panose="04040605051002020D02" pitchFamily="82" charset="0"/>
              </a:rPr>
            </a:br>
            <a:r>
              <a:rPr lang="it-IT" sz="1600" dirty="0">
                <a:latin typeface="Gabriola" panose="04040605051002020D02" pitchFamily="82" charset="0"/>
              </a:rPr>
              <a:t>Un turpe monatto andò per levarle la bambina dalle braccia, con una specie però d'insolito rispetto, con un'esitazione involontaria. Ma quella, tirandosi indietro, senza però mostrare sdegno né disprezzo, «no!» disse: «non me la toccate per ora; devo metterla io su quel carro: prendete». Così dicendo, aprì una mano, fece vedere una borsa, e la lasciò cadere in quella che il monatto le tese.</a:t>
            </a:r>
            <a:br>
              <a:rPr lang="it-IT" sz="1600" dirty="0">
                <a:latin typeface="Gabriola" panose="04040605051002020D02" pitchFamily="82" charset="0"/>
              </a:rPr>
            </a:br>
            <a:r>
              <a:rPr lang="it-IT" sz="1600" dirty="0">
                <a:latin typeface="Gabriola" panose="04040605051002020D02" pitchFamily="82" charset="0"/>
              </a:rPr>
              <a:t> Poi continuò: «promettetemi di non levarle un filo d'intorno, né di lasciar che altri ardisca di farlo e di metterla sotto terra così». Il monatto si mise una mano al petto; e poi, tutto premuroso, e quasi ossequioso, più per il nuovo sentimento da cui era come soggiogato, che per l'inaspettata ricompensa, s'</a:t>
            </a:r>
            <a:r>
              <a:rPr lang="it-IT" sz="1600" dirty="0" err="1">
                <a:latin typeface="Gabriola" panose="04040605051002020D02" pitchFamily="82" charset="0"/>
              </a:rPr>
              <a:t>affacendò</a:t>
            </a:r>
            <a:r>
              <a:rPr lang="it-IT" sz="1600" dirty="0">
                <a:latin typeface="Gabriola" panose="04040605051002020D02" pitchFamily="82" charset="0"/>
              </a:rPr>
              <a:t> a far un po' di posto sul carro…..</a:t>
            </a:r>
            <a:br>
              <a:rPr lang="it-IT" sz="1600" dirty="0">
                <a:latin typeface="Gabriola" panose="04040605051002020D02" pitchFamily="82" charset="0"/>
              </a:rPr>
            </a:br>
            <a:br>
              <a:rPr lang="it-IT" sz="1600" dirty="0">
                <a:latin typeface="Gabriola" panose="04040605051002020D02" pitchFamily="82" charset="0"/>
              </a:rPr>
            </a:br>
            <a:r>
              <a:rPr lang="it-IT" sz="1600" dirty="0">
                <a:latin typeface="Gabriola" panose="04040605051002020D02" pitchFamily="82" charset="0"/>
              </a:rPr>
              <a:t>La madre, dato a questa un bacio in fronte, la mise lì come su un letto, ce l'accomodò, le stese sopra un panno bianco, e disse </a:t>
            </a:r>
            <a:r>
              <a:rPr lang="it-IT" sz="1600" dirty="0" err="1">
                <a:latin typeface="Gabriola" panose="04040605051002020D02" pitchFamily="82" charset="0"/>
              </a:rPr>
              <a:t>l'ultime</a:t>
            </a:r>
            <a:r>
              <a:rPr lang="it-IT" sz="1600" dirty="0">
                <a:latin typeface="Gabriola" panose="04040605051002020D02" pitchFamily="82" charset="0"/>
              </a:rPr>
              <a:t> parole: «addio, Cecilia! riposa in pace!  Verremo anche noi, per restar sempre insieme. Prega intanto per noi; ch'io pregherò per te e per gli altri». </a:t>
            </a:r>
            <a:br>
              <a:rPr lang="it-IT" sz="1600" dirty="0">
                <a:latin typeface="Gabriola" panose="04040605051002020D02" pitchFamily="82" charset="0"/>
              </a:rPr>
            </a:br>
            <a:r>
              <a:rPr lang="it-IT" sz="1600" dirty="0">
                <a:latin typeface="Gabriola" panose="04040605051002020D02" pitchFamily="82" charset="0"/>
              </a:rPr>
              <a:t>Poi, voltatasi di nuovo al monatto, «voi», disse, «passando di qui verso sera, salirete a prendere anche me, e non me sola». Così detto, rientrò in casa, e, un momento dopo, s'affacciò alla finestra, tenendo in collo un'altra bambina più piccola, viva, ma coi segni della morte in volto. Stette a contemplare quelle così indegne esequie della prima, finché il carro non si mosse, finché lo poté vedere; poi disparve. </a:t>
            </a:r>
            <a:br>
              <a:rPr lang="it-IT" sz="1600" dirty="0">
                <a:latin typeface="Gabriola" panose="04040605051002020D02" pitchFamily="82" charset="0"/>
              </a:rPr>
            </a:br>
            <a:endParaRPr lang="it-IT" sz="1600" dirty="0">
              <a:latin typeface="Gabriola" panose="04040605051002020D02" pitchFamily="82" charset="0"/>
            </a:endParaRPr>
          </a:p>
        </p:txBody>
      </p:sp>
      <p:sp>
        <p:nvSpPr>
          <p:cNvPr id="5" name="Segnaposto testo 4">
            <a:extLst>
              <a:ext uri="{FF2B5EF4-FFF2-40B4-BE49-F238E27FC236}">
                <a16:creationId xmlns:a16="http://schemas.microsoft.com/office/drawing/2014/main" id="{59B6339D-CB53-4D38-AF8F-B4552C366888}"/>
              </a:ext>
            </a:extLst>
          </p:cNvPr>
          <p:cNvSpPr>
            <a:spLocks noGrp="1"/>
          </p:cNvSpPr>
          <p:nvPr>
            <p:ph type="body" idx="1"/>
          </p:nvPr>
        </p:nvSpPr>
        <p:spPr>
          <a:xfrm>
            <a:off x="685799" y="5892800"/>
            <a:ext cx="10135436" cy="462844"/>
          </a:xfrm>
        </p:spPr>
        <p:txBody>
          <a:bodyPr>
            <a:normAutofit/>
          </a:bodyPr>
          <a:lstStyle/>
          <a:p>
            <a:r>
              <a:rPr lang="it-IT" dirty="0"/>
              <a:t>                                                                                              Da «I Promessi Sposi»         </a:t>
            </a:r>
            <a:r>
              <a:rPr lang="it-IT" dirty="0" err="1"/>
              <a:t>A.Manzoni</a:t>
            </a:r>
            <a:endParaRPr lang="it-IT" dirty="0"/>
          </a:p>
        </p:txBody>
      </p:sp>
    </p:spTree>
    <p:extLst>
      <p:ext uri="{BB962C8B-B14F-4D97-AF65-F5344CB8AC3E}">
        <p14:creationId xmlns:p14="http://schemas.microsoft.com/office/powerpoint/2010/main" val="32918520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blipFill>
          <a:blip r:embed="rId2"/>
          <a:stretch/>
        </a:blipFill>
        <a:effectLst/>
      </p:bgPr>
    </p:bg>
    <p:spTree>
      <p:nvGrpSpPr>
        <p:cNvPr id="1" name=""/>
        <p:cNvGrpSpPr/>
        <p:nvPr/>
      </p:nvGrpSpPr>
      <p:grpSpPr>
        <a:xfrm>
          <a:off x="0" y="0"/>
          <a:ext cx="0" cy="0"/>
          <a:chOff x="0" y="0"/>
          <a:chExt cx="0" cy="0"/>
        </a:xfrm>
      </p:grpSpPr>
      <p:pic>
        <p:nvPicPr>
          <p:cNvPr id="11" name="Picture 10">
            <a:extLst>
              <a:ext uri="{FF2B5EF4-FFF2-40B4-BE49-F238E27FC236}">
                <a16:creationId xmlns:a16="http://schemas.microsoft.com/office/drawing/2014/main" id="{A17F7527-5AC0-479A-B79F-9CF463410490}"/>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13" name="Freeform: Shape 12">
            <a:extLst>
              <a:ext uri="{FF2B5EF4-FFF2-40B4-BE49-F238E27FC236}">
                <a16:creationId xmlns:a16="http://schemas.microsoft.com/office/drawing/2014/main" id="{54309F57-B331-41A7-9154-15EC2AF45A6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0" y="0"/>
            <a:ext cx="8845162" cy="6858000"/>
          </a:xfrm>
          <a:custGeom>
            <a:avLst/>
            <a:gdLst>
              <a:gd name="connsiteX0" fmla="*/ 0 w 8845162"/>
              <a:gd name="connsiteY0" fmla="*/ 0 h 6858000"/>
              <a:gd name="connsiteX1" fmla="*/ 6265248 w 8845162"/>
              <a:gd name="connsiteY1" fmla="*/ 0 h 6858000"/>
              <a:gd name="connsiteX2" fmla="*/ 7537703 w 8845162"/>
              <a:gd name="connsiteY2" fmla="*/ 0 h 6858000"/>
              <a:gd name="connsiteX3" fmla="*/ 8845162 w 8845162"/>
              <a:gd name="connsiteY3" fmla="*/ 0 h 6858000"/>
              <a:gd name="connsiteX4" fmla="*/ 8845162 w 8845162"/>
              <a:gd name="connsiteY4" fmla="*/ 6858000 h 6858000"/>
              <a:gd name="connsiteX5" fmla="*/ 7537703 w 8845162"/>
              <a:gd name="connsiteY5" fmla="*/ 6858000 h 6858000"/>
              <a:gd name="connsiteX6" fmla="*/ 6265248 w 8845162"/>
              <a:gd name="connsiteY6" fmla="*/ 6858000 h 6858000"/>
              <a:gd name="connsiteX7" fmla="*/ 20957 w 8845162"/>
              <a:gd name="connsiteY7" fmla="*/ 6858000 h 6858000"/>
              <a:gd name="connsiteX8" fmla="*/ 46002 w 8845162"/>
              <a:gd name="connsiteY8" fmla="*/ 6702325 h 6858000"/>
              <a:gd name="connsiteX9" fmla="*/ 69870 w 8845162"/>
              <a:gd name="connsiteY9" fmla="*/ 6547334 h 6858000"/>
              <a:gd name="connsiteX10" fmla="*/ 93234 w 8845162"/>
              <a:gd name="connsiteY10" fmla="*/ 6391658 h 6858000"/>
              <a:gd name="connsiteX11" fmla="*/ 113237 w 8845162"/>
              <a:gd name="connsiteY11" fmla="*/ 6235295 h 6858000"/>
              <a:gd name="connsiteX12" fmla="*/ 133409 w 8845162"/>
              <a:gd name="connsiteY12" fmla="*/ 6079619 h 6858000"/>
              <a:gd name="connsiteX13" fmla="*/ 152234 w 8845162"/>
              <a:gd name="connsiteY13" fmla="*/ 5923256 h 6858000"/>
              <a:gd name="connsiteX14" fmla="*/ 168370 w 8845162"/>
              <a:gd name="connsiteY14" fmla="*/ 5768951 h 6858000"/>
              <a:gd name="connsiteX15" fmla="*/ 183667 w 8845162"/>
              <a:gd name="connsiteY15" fmla="*/ 5612589 h 6858000"/>
              <a:gd name="connsiteX16" fmla="*/ 197619 w 8845162"/>
              <a:gd name="connsiteY16" fmla="*/ 5456912 h 6858000"/>
              <a:gd name="connsiteX17" fmla="*/ 209720 w 8845162"/>
              <a:gd name="connsiteY17" fmla="*/ 5303979 h 6858000"/>
              <a:gd name="connsiteX18" fmla="*/ 221823 w 8845162"/>
              <a:gd name="connsiteY18" fmla="*/ 5148988 h 6858000"/>
              <a:gd name="connsiteX19" fmla="*/ 231908 w 8845162"/>
              <a:gd name="connsiteY19" fmla="*/ 4996055 h 6858000"/>
              <a:gd name="connsiteX20" fmla="*/ 239808 w 8845162"/>
              <a:gd name="connsiteY20" fmla="*/ 4843121 h 6858000"/>
              <a:gd name="connsiteX21" fmla="*/ 248045 w 8845162"/>
              <a:gd name="connsiteY21" fmla="*/ 4690874 h 6858000"/>
              <a:gd name="connsiteX22" fmla="*/ 254936 w 8845162"/>
              <a:gd name="connsiteY22" fmla="*/ 4539998 h 6858000"/>
              <a:gd name="connsiteX23" fmla="*/ 259811 w 8845162"/>
              <a:gd name="connsiteY23" fmla="*/ 4390493 h 6858000"/>
              <a:gd name="connsiteX24" fmla="*/ 264014 w 8845162"/>
              <a:gd name="connsiteY24" fmla="*/ 4240989 h 6858000"/>
              <a:gd name="connsiteX25" fmla="*/ 268047 w 8845162"/>
              <a:gd name="connsiteY25" fmla="*/ 4092856 h 6858000"/>
              <a:gd name="connsiteX26" fmla="*/ 269897 w 8845162"/>
              <a:gd name="connsiteY26" fmla="*/ 3946781 h 6858000"/>
              <a:gd name="connsiteX27" fmla="*/ 271913 w 8845162"/>
              <a:gd name="connsiteY27" fmla="*/ 3800705 h 6858000"/>
              <a:gd name="connsiteX28" fmla="*/ 272922 w 8845162"/>
              <a:gd name="connsiteY28" fmla="*/ 3656687 h 6858000"/>
              <a:gd name="connsiteX29" fmla="*/ 271913 w 8845162"/>
              <a:gd name="connsiteY29" fmla="*/ 3514041 h 6858000"/>
              <a:gd name="connsiteX30" fmla="*/ 271913 w 8845162"/>
              <a:gd name="connsiteY30" fmla="*/ 3372766 h 6858000"/>
              <a:gd name="connsiteX31" fmla="*/ 269897 w 8845162"/>
              <a:gd name="connsiteY31" fmla="*/ 3232863 h 6858000"/>
              <a:gd name="connsiteX32" fmla="*/ 266871 w 8845162"/>
              <a:gd name="connsiteY32" fmla="*/ 3095703 h 6858000"/>
              <a:gd name="connsiteX33" fmla="*/ 264014 w 8845162"/>
              <a:gd name="connsiteY33" fmla="*/ 2959915 h 6858000"/>
              <a:gd name="connsiteX34" fmla="*/ 260820 w 8845162"/>
              <a:gd name="connsiteY34" fmla="*/ 2826869 h 6858000"/>
              <a:gd name="connsiteX35" fmla="*/ 255946 w 8845162"/>
              <a:gd name="connsiteY35" fmla="*/ 2694510 h 6858000"/>
              <a:gd name="connsiteX36" fmla="*/ 250734 w 8845162"/>
              <a:gd name="connsiteY36" fmla="*/ 2564209 h 6858000"/>
              <a:gd name="connsiteX37" fmla="*/ 246028 w 8845162"/>
              <a:gd name="connsiteY37" fmla="*/ 2436650 h 6858000"/>
              <a:gd name="connsiteX38" fmla="*/ 232749 w 8845162"/>
              <a:gd name="connsiteY38" fmla="*/ 2187704 h 6858000"/>
              <a:gd name="connsiteX39" fmla="*/ 218630 w 8845162"/>
              <a:gd name="connsiteY39" fmla="*/ 1949046 h 6858000"/>
              <a:gd name="connsiteX40" fmla="*/ 203837 w 8845162"/>
              <a:gd name="connsiteY40" fmla="*/ 1719989 h 6858000"/>
              <a:gd name="connsiteX41" fmla="*/ 187532 w 8845162"/>
              <a:gd name="connsiteY41" fmla="*/ 1503276 h 6858000"/>
              <a:gd name="connsiteX42" fmla="*/ 170555 w 8845162"/>
              <a:gd name="connsiteY42" fmla="*/ 1296164 h 6858000"/>
              <a:gd name="connsiteX43" fmla="*/ 152234 w 8845162"/>
              <a:gd name="connsiteY43" fmla="*/ 1104140 h 6858000"/>
              <a:gd name="connsiteX44" fmla="*/ 134248 w 8845162"/>
              <a:gd name="connsiteY44" fmla="*/ 923775 h 6858000"/>
              <a:gd name="connsiteX45" fmla="*/ 116263 w 8845162"/>
              <a:gd name="connsiteY45" fmla="*/ 757811 h 6858000"/>
              <a:gd name="connsiteX46" fmla="*/ 99286 w 8845162"/>
              <a:gd name="connsiteY46" fmla="*/ 605564 h 6858000"/>
              <a:gd name="connsiteX47" fmla="*/ 83149 w 8845162"/>
              <a:gd name="connsiteY47" fmla="*/ 470461 h 6858000"/>
              <a:gd name="connsiteX48" fmla="*/ 67853 w 8845162"/>
              <a:gd name="connsiteY48" fmla="*/ 348389 h 6858000"/>
              <a:gd name="connsiteX49" fmla="*/ 55078 w 8845162"/>
              <a:gd name="connsiteY49" fmla="*/ 245519 h 6858000"/>
              <a:gd name="connsiteX50" fmla="*/ 42976 w 8845162"/>
              <a:gd name="connsiteY50" fmla="*/ 159108 h 6858000"/>
              <a:gd name="connsiteX51" fmla="*/ 25662 w 8845162"/>
              <a:gd name="connsiteY51" fmla="*/ 40464 h 6858000"/>
              <a:gd name="connsiteX52" fmla="*/ 19779 w 8845162"/>
              <a:gd name="connsiteY52" fmla="*/ 2 h 6858000"/>
              <a:gd name="connsiteX53" fmla="*/ 26532 w 8845162"/>
              <a:gd name="connsiteY53" fmla="*/ 2 h 6858000"/>
              <a:gd name="connsiteX54" fmla="*/ 26532 w 8845162"/>
              <a:gd name="connsiteY54" fmla="*/ 1 h 6858000"/>
              <a:gd name="connsiteX55" fmla="*/ 0 w 8845162"/>
              <a:gd name="connsiteY55" fmla="*/ 1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Lst>
            <a:rect l="l" t="t" r="r" b="b"/>
            <a:pathLst>
              <a:path w="8845162" h="6858000">
                <a:moveTo>
                  <a:pt x="0" y="0"/>
                </a:moveTo>
                <a:lnTo>
                  <a:pt x="6265248" y="0"/>
                </a:lnTo>
                <a:lnTo>
                  <a:pt x="7537703" y="0"/>
                </a:lnTo>
                <a:lnTo>
                  <a:pt x="8845162" y="0"/>
                </a:lnTo>
                <a:lnTo>
                  <a:pt x="8845162" y="6858000"/>
                </a:lnTo>
                <a:lnTo>
                  <a:pt x="7537703" y="6858000"/>
                </a:lnTo>
                <a:lnTo>
                  <a:pt x="6265248" y="6858000"/>
                </a:lnTo>
                <a:lnTo>
                  <a:pt x="20957" y="6858000"/>
                </a:lnTo>
                <a:lnTo>
                  <a:pt x="46002" y="6702325"/>
                </a:lnTo>
                <a:lnTo>
                  <a:pt x="69870" y="6547334"/>
                </a:lnTo>
                <a:lnTo>
                  <a:pt x="93234" y="6391658"/>
                </a:lnTo>
                <a:lnTo>
                  <a:pt x="113237" y="6235295"/>
                </a:lnTo>
                <a:lnTo>
                  <a:pt x="133409" y="6079619"/>
                </a:lnTo>
                <a:lnTo>
                  <a:pt x="152234" y="5923256"/>
                </a:lnTo>
                <a:lnTo>
                  <a:pt x="168370" y="5768951"/>
                </a:lnTo>
                <a:lnTo>
                  <a:pt x="183667" y="5612589"/>
                </a:lnTo>
                <a:lnTo>
                  <a:pt x="197619" y="5456912"/>
                </a:lnTo>
                <a:lnTo>
                  <a:pt x="209720" y="5303979"/>
                </a:lnTo>
                <a:lnTo>
                  <a:pt x="221823" y="5148988"/>
                </a:lnTo>
                <a:lnTo>
                  <a:pt x="231908" y="4996055"/>
                </a:lnTo>
                <a:lnTo>
                  <a:pt x="239808" y="4843121"/>
                </a:lnTo>
                <a:lnTo>
                  <a:pt x="248045" y="4690874"/>
                </a:lnTo>
                <a:lnTo>
                  <a:pt x="254936" y="4539998"/>
                </a:lnTo>
                <a:lnTo>
                  <a:pt x="259811" y="4390493"/>
                </a:lnTo>
                <a:lnTo>
                  <a:pt x="264014" y="4240989"/>
                </a:lnTo>
                <a:lnTo>
                  <a:pt x="268047" y="4092856"/>
                </a:lnTo>
                <a:lnTo>
                  <a:pt x="269897" y="3946781"/>
                </a:lnTo>
                <a:lnTo>
                  <a:pt x="271913" y="3800705"/>
                </a:lnTo>
                <a:lnTo>
                  <a:pt x="272922" y="3656687"/>
                </a:lnTo>
                <a:lnTo>
                  <a:pt x="271913" y="3514041"/>
                </a:lnTo>
                <a:lnTo>
                  <a:pt x="271913" y="3372766"/>
                </a:lnTo>
                <a:lnTo>
                  <a:pt x="269897" y="3232863"/>
                </a:lnTo>
                <a:lnTo>
                  <a:pt x="266871" y="3095703"/>
                </a:lnTo>
                <a:lnTo>
                  <a:pt x="264014" y="2959915"/>
                </a:lnTo>
                <a:lnTo>
                  <a:pt x="260820" y="2826869"/>
                </a:lnTo>
                <a:lnTo>
                  <a:pt x="255946" y="2694510"/>
                </a:lnTo>
                <a:lnTo>
                  <a:pt x="250734" y="2564209"/>
                </a:lnTo>
                <a:lnTo>
                  <a:pt x="246028" y="2436650"/>
                </a:lnTo>
                <a:lnTo>
                  <a:pt x="232749" y="2187704"/>
                </a:lnTo>
                <a:lnTo>
                  <a:pt x="218630" y="1949046"/>
                </a:lnTo>
                <a:lnTo>
                  <a:pt x="203837" y="1719989"/>
                </a:lnTo>
                <a:lnTo>
                  <a:pt x="187532" y="1503276"/>
                </a:lnTo>
                <a:lnTo>
                  <a:pt x="170555" y="1296164"/>
                </a:lnTo>
                <a:lnTo>
                  <a:pt x="152234" y="1104140"/>
                </a:lnTo>
                <a:lnTo>
                  <a:pt x="134248" y="923775"/>
                </a:lnTo>
                <a:lnTo>
                  <a:pt x="116263" y="757811"/>
                </a:lnTo>
                <a:lnTo>
                  <a:pt x="99286" y="605564"/>
                </a:lnTo>
                <a:lnTo>
                  <a:pt x="83149" y="470461"/>
                </a:lnTo>
                <a:lnTo>
                  <a:pt x="67853" y="348389"/>
                </a:lnTo>
                <a:lnTo>
                  <a:pt x="55078" y="245519"/>
                </a:lnTo>
                <a:lnTo>
                  <a:pt x="42976" y="159108"/>
                </a:lnTo>
                <a:lnTo>
                  <a:pt x="25662" y="40464"/>
                </a:lnTo>
                <a:lnTo>
                  <a:pt x="19779" y="2"/>
                </a:lnTo>
                <a:lnTo>
                  <a:pt x="26532" y="2"/>
                </a:lnTo>
                <a:lnTo>
                  <a:pt x="26532" y="1"/>
                </a:lnTo>
                <a:lnTo>
                  <a:pt x="0" y="1"/>
                </a:ln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itolo 4">
            <a:extLst>
              <a:ext uri="{FF2B5EF4-FFF2-40B4-BE49-F238E27FC236}">
                <a16:creationId xmlns:a16="http://schemas.microsoft.com/office/drawing/2014/main" id="{209D129F-8259-420B-8074-71EF5DCD98EE}"/>
              </a:ext>
            </a:extLst>
          </p:cNvPr>
          <p:cNvSpPr>
            <a:spLocks noGrp="1"/>
          </p:cNvSpPr>
          <p:nvPr>
            <p:ph type="title"/>
          </p:nvPr>
        </p:nvSpPr>
        <p:spPr>
          <a:xfrm>
            <a:off x="685801" y="500743"/>
            <a:ext cx="7402285" cy="779417"/>
          </a:xfrm>
        </p:spPr>
        <p:txBody>
          <a:bodyPr vert="horz" lIns="91440" tIns="45720" rIns="91440" bIns="45720" rtlCol="0" anchor="ctr">
            <a:normAutofit/>
          </a:bodyPr>
          <a:lstStyle/>
          <a:p>
            <a:r>
              <a:rPr lang="en-US" sz="3600" cap="all" dirty="0" err="1"/>
              <a:t>bibliografia</a:t>
            </a:r>
            <a:endParaRPr lang="en-US" sz="3600" cap="all" dirty="0"/>
          </a:p>
        </p:txBody>
      </p:sp>
      <p:sp>
        <p:nvSpPr>
          <p:cNvPr id="6" name="Segnaposto testo 5">
            <a:extLst>
              <a:ext uri="{FF2B5EF4-FFF2-40B4-BE49-F238E27FC236}">
                <a16:creationId xmlns:a16="http://schemas.microsoft.com/office/drawing/2014/main" id="{3C67C37C-8CFF-4A80-8C92-F3FE4AB8A940}"/>
              </a:ext>
            </a:extLst>
          </p:cNvPr>
          <p:cNvSpPr>
            <a:spLocks noGrp="1"/>
          </p:cNvSpPr>
          <p:nvPr>
            <p:ph type="body" idx="1"/>
          </p:nvPr>
        </p:nvSpPr>
        <p:spPr>
          <a:xfrm>
            <a:off x="685801" y="1861456"/>
            <a:ext cx="7402285" cy="4103245"/>
          </a:xfrm>
        </p:spPr>
        <p:txBody>
          <a:bodyPr vert="horz" lIns="91440" tIns="45720" rIns="91440" bIns="45720" rtlCol="0" anchor="ctr">
            <a:normAutofit fontScale="92500" lnSpcReduction="10000"/>
          </a:bodyPr>
          <a:lstStyle/>
          <a:p>
            <a:pPr>
              <a:buFont typeface="Arial"/>
              <a:buChar char="•"/>
            </a:pPr>
            <a:r>
              <a:rPr lang="en-US" dirty="0"/>
              <a:t>“La </a:t>
            </a:r>
            <a:r>
              <a:rPr lang="en-US" dirty="0" err="1"/>
              <a:t>morte</a:t>
            </a:r>
            <a:r>
              <a:rPr lang="en-US" dirty="0"/>
              <a:t> ai tempi del coronavirus” </a:t>
            </a:r>
            <a:r>
              <a:rPr lang="en-US" i="1" dirty="0"/>
              <a:t>in Le </a:t>
            </a:r>
            <a:r>
              <a:rPr lang="en-US" i="1" dirty="0" err="1"/>
              <a:t>Dolomiti</a:t>
            </a:r>
            <a:r>
              <a:rPr lang="en-US" i="1" dirty="0"/>
              <a:t>   </a:t>
            </a:r>
            <a:r>
              <a:rPr lang="en-US" dirty="0" err="1"/>
              <a:t>M.Villa</a:t>
            </a:r>
            <a:endParaRPr lang="en-US" dirty="0"/>
          </a:p>
          <a:p>
            <a:pPr>
              <a:buFont typeface="Arial"/>
              <a:buChar char="•"/>
            </a:pPr>
            <a:r>
              <a:rPr lang="en-US" dirty="0"/>
              <a:t>“Il </a:t>
            </a:r>
            <a:r>
              <a:rPr lang="en-US" dirty="0" err="1"/>
              <a:t>dramma</a:t>
            </a:r>
            <a:r>
              <a:rPr lang="en-US" dirty="0"/>
              <a:t> delle </a:t>
            </a:r>
            <a:r>
              <a:rPr lang="en-US" dirty="0" err="1"/>
              <a:t>morti</a:t>
            </a:r>
            <a:r>
              <a:rPr lang="en-US" dirty="0"/>
              <a:t> senza </a:t>
            </a:r>
            <a:r>
              <a:rPr lang="en-US" dirty="0" err="1"/>
              <a:t>lutto</a:t>
            </a:r>
            <a:r>
              <a:rPr lang="en-US" dirty="0"/>
              <a:t>” </a:t>
            </a:r>
            <a:r>
              <a:rPr lang="en-US" i="1" dirty="0"/>
              <a:t>in </a:t>
            </a:r>
            <a:r>
              <a:rPr lang="en-US" i="1" dirty="0" err="1"/>
              <a:t>rivista</a:t>
            </a:r>
            <a:r>
              <a:rPr lang="en-US" i="1" dirty="0"/>
              <a:t> </a:t>
            </a:r>
            <a:r>
              <a:rPr lang="en-US" i="1" dirty="0" err="1"/>
              <a:t>Sipem</a:t>
            </a:r>
            <a:r>
              <a:rPr lang="en-US" i="1" dirty="0"/>
              <a:t> SOS Lazio</a:t>
            </a:r>
            <a:r>
              <a:rPr lang="en-US" dirty="0"/>
              <a:t>  </a:t>
            </a:r>
            <a:r>
              <a:rPr lang="en-US" dirty="0" err="1"/>
              <a:t>I.Cinquegrana</a:t>
            </a:r>
            <a:endParaRPr lang="en-US" dirty="0"/>
          </a:p>
          <a:p>
            <a:pPr>
              <a:buFont typeface="Arial"/>
              <a:buChar char="•"/>
            </a:pPr>
            <a:r>
              <a:rPr lang="en-US" dirty="0"/>
              <a:t>“Note </a:t>
            </a:r>
            <a:r>
              <a:rPr lang="en-US" dirty="0" err="1"/>
              <a:t>antropologiche</a:t>
            </a:r>
            <a:r>
              <a:rPr lang="en-US" dirty="0"/>
              <a:t> </a:t>
            </a:r>
            <a:r>
              <a:rPr lang="en-US" dirty="0" err="1"/>
              <a:t>sul</a:t>
            </a:r>
            <a:r>
              <a:rPr lang="en-US" dirty="0"/>
              <a:t> fine vita ai tempi del covid-19” </a:t>
            </a:r>
            <a:r>
              <a:rPr lang="en-US" i="1" dirty="0"/>
              <a:t>in blog </a:t>
            </a:r>
            <a:r>
              <a:rPr lang="en-US" i="1" dirty="0" err="1"/>
              <a:t>E.Campus</a:t>
            </a:r>
            <a:r>
              <a:rPr lang="en-US" i="1" dirty="0"/>
              <a:t>  </a:t>
            </a:r>
            <a:r>
              <a:rPr lang="en-US" dirty="0" err="1"/>
              <a:t>M.Pesce</a:t>
            </a:r>
            <a:r>
              <a:rPr lang="en-US" dirty="0"/>
              <a:t> </a:t>
            </a:r>
          </a:p>
          <a:p>
            <a:pPr>
              <a:buFont typeface="Arial"/>
              <a:buChar char="•"/>
            </a:pPr>
            <a:r>
              <a:rPr lang="en-US" dirty="0"/>
              <a:t>“Le fasi del </a:t>
            </a:r>
            <a:r>
              <a:rPr lang="en-US" dirty="0" err="1"/>
              <a:t>lutto</a:t>
            </a:r>
            <a:r>
              <a:rPr lang="en-US" dirty="0"/>
              <a:t>” </a:t>
            </a:r>
            <a:r>
              <a:rPr lang="en-US" i="1" dirty="0"/>
              <a:t>blog</a:t>
            </a:r>
            <a:r>
              <a:rPr lang="en-US" dirty="0"/>
              <a:t>  </a:t>
            </a:r>
            <a:r>
              <a:rPr lang="en-US" dirty="0" err="1"/>
              <a:t>F.Minnelli</a:t>
            </a:r>
            <a:endParaRPr lang="en-US" dirty="0"/>
          </a:p>
          <a:p>
            <a:pPr>
              <a:buFont typeface="Arial"/>
              <a:buChar char="•"/>
            </a:pPr>
            <a:r>
              <a:rPr lang="en-US" dirty="0" err="1"/>
              <a:t>Nascita</a:t>
            </a:r>
            <a:r>
              <a:rPr lang="en-US" dirty="0"/>
              <a:t> delle </a:t>
            </a:r>
            <a:r>
              <a:rPr lang="en-US" dirty="0" err="1"/>
              <a:t>umane</a:t>
            </a:r>
            <a:r>
              <a:rPr lang="en-US" dirty="0"/>
              <a:t> culture   </a:t>
            </a:r>
            <a:r>
              <a:rPr lang="en-US" dirty="0" err="1"/>
              <a:t>G.Mazzoleni</a:t>
            </a:r>
            <a:endParaRPr lang="en-US" dirty="0"/>
          </a:p>
          <a:p>
            <a:pPr>
              <a:buFont typeface="Arial"/>
              <a:buChar char="•"/>
            </a:pPr>
            <a:r>
              <a:rPr lang="en-US" dirty="0"/>
              <a:t>La </a:t>
            </a:r>
            <a:r>
              <a:rPr lang="en-US" dirty="0" err="1"/>
              <a:t>morte</a:t>
            </a:r>
            <a:r>
              <a:rPr lang="en-US" dirty="0"/>
              <a:t> e </a:t>
            </a:r>
            <a:r>
              <a:rPr lang="en-US" dirty="0" err="1"/>
              <a:t>il</a:t>
            </a:r>
            <a:r>
              <a:rPr lang="en-US" dirty="0"/>
              <a:t> </a:t>
            </a:r>
            <a:r>
              <a:rPr lang="en-US" dirty="0" err="1"/>
              <a:t>morire</a:t>
            </a:r>
            <a:r>
              <a:rPr lang="en-US" dirty="0"/>
              <a:t>  E. Kubler-Ross</a:t>
            </a:r>
          </a:p>
          <a:p>
            <a:pPr>
              <a:buFont typeface="Arial"/>
              <a:buChar char="•"/>
            </a:pPr>
            <a:r>
              <a:rPr lang="en-US" dirty="0"/>
              <a:t>Donne </a:t>
            </a:r>
            <a:r>
              <a:rPr lang="en-US" dirty="0" err="1"/>
              <a:t>che</a:t>
            </a:r>
            <a:r>
              <a:rPr lang="en-US" dirty="0"/>
              <a:t> </a:t>
            </a:r>
            <a:r>
              <a:rPr lang="en-US" dirty="0" err="1"/>
              <a:t>corrono</a:t>
            </a:r>
            <a:r>
              <a:rPr lang="en-US" dirty="0"/>
              <a:t> con I </a:t>
            </a:r>
            <a:r>
              <a:rPr lang="en-US" dirty="0" err="1"/>
              <a:t>lupi</a:t>
            </a:r>
            <a:r>
              <a:rPr lang="en-US" dirty="0"/>
              <a:t>  </a:t>
            </a:r>
            <a:r>
              <a:rPr lang="en-US" dirty="0" err="1"/>
              <a:t>D.P.Estès</a:t>
            </a:r>
            <a:endParaRPr lang="en-US" dirty="0"/>
          </a:p>
          <a:p>
            <a:pPr>
              <a:buFont typeface="Arial"/>
              <a:buChar char="•"/>
            </a:pPr>
            <a:r>
              <a:rPr lang="en-US" dirty="0"/>
              <a:t>Gli </a:t>
            </a:r>
            <a:r>
              <a:rPr lang="en-US" dirty="0" err="1"/>
              <a:t>archetipi</a:t>
            </a:r>
            <a:r>
              <a:rPr lang="en-US" dirty="0"/>
              <a:t> e </a:t>
            </a:r>
            <a:r>
              <a:rPr lang="en-US" dirty="0" err="1"/>
              <a:t>l’inconscio</a:t>
            </a:r>
            <a:r>
              <a:rPr lang="en-US" dirty="0"/>
              <a:t> </a:t>
            </a:r>
            <a:r>
              <a:rPr lang="en-US" dirty="0" err="1"/>
              <a:t>collettivo</a:t>
            </a:r>
            <a:r>
              <a:rPr lang="en-US" dirty="0"/>
              <a:t>   </a:t>
            </a:r>
            <a:r>
              <a:rPr lang="en-US" dirty="0" err="1"/>
              <a:t>C.G.Jung</a:t>
            </a:r>
            <a:endParaRPr lang="en-US" dirty="0"/>
          </a:p>
          <a:p>
            <a:pPr>
              <a:buFont typeface="Arial"/>
              <a:buChar char="•"/>
            </a:pPr>
            <a:r>
              <a:rPr lang="en-US" dirty="0" err="1"/>
              <a:t>Attaccamento</a:t>
            </a:r>
            <a:r>
              <a:rPr lang="en-US" dirty="0"/>
              <a:t> e Perdita  </a:t>
            </a:r>
            <a:r>
              <a:rPr lang="en-US" dirty="0" err="1"/>
              <a:t>J.Bowlby</a:t>
            </a:r>
            <a:endParaRPr lang="en-US" dirty="0"/>
          </a:p>
          <a:p>
            <a:pPr>
              <a:buFont typeface="Arial"/>
              <a:buChar char="•"/>
            </a:pPr>
            <a:endParaRPr lang="en-US" dirty="0"/>
          </a:p>
          <a:p>
            <a:pPr>
              <a:buFont typeface="Arial"/>
              <a:buChar char="•"/>
            </a:pPr>
            <a:endParaRPr lang="en-US" dirty="0"/>
          </a:p>
        </p:txBody>
      </p:sp>
    </p:spTree>
    <p:extLst>
      <p:ext uri="{BB962C8B-B14F-4D97-AF65-F5344CB8AC3E}">
        <p14:creationId xmlns:p14="http://schemas.microsoft.com/office/powerpoint/2010/main" val="2883807070"/>
      </p:ext>
    </p:extLst>
  </p:cSld>
  <p:clrMapOvr>
    <a:overrideClrMapping bg1="lt1" tx1="dk1" bg2="lt2" tx2="dk2" accent1="accent1" accent2="accent2" accent3="accent3" accent4="accent4" accent5="accent5" accent6="accent6" hlink="hlink" folHlink="folHlink"/>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elestiale">
  <a:themeElements>
    <a:clrScheme name="Celestial">
      <a:dk1>
        <a:sysClr val="windowText" lastClr="000000"/>
      </a:dk1>
      <a:lt1>
        <a:sysClr val="window" lastClr="FFFFFF"/>
      </a:lt1>
      <a:dk2>
        <a:srgbClr val="18276C"/>
      </a:dk2>
      <a:lt2>
        <a:srgbClr val="EBEBEB"/>
      </a:lt2>
      <a:accent1>
        <a:srgbClr val="AC3EC1"/>
      </a:accent1>
      <a:accent2>
        <a:srgbClr val="477BD1"/>
      </a:accent2>
      <a:accent3>
        <a:srgbClr val="46B298"/>
      </a:accent3>
      <a:accent4>
        <a:srgbClr val="90BA4C"/>
      </a:accent4>
      <a:accent5>
        <a:srgbClr val="DD9D31"/>
      </a:accent5>
      <a:accent6>
        <a:srgbClr val="E25247"/>
      </a:accent6>
      <a:hlink>
        <a:srgbClr val="C573D2"/>
      </a:hlink>
      <a:folHlink>
        <a:srgbClr val="CCAEE8"/>
      </a:folHlink>
    </a:clrScheme>
    <a:fontScheme name="Celestial">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elestial">
      <a:fillStyleLst>
        <a:solidFill>
          <a:schemeClr val="phClr"/>
        </a:solidFill>
        <a:gradFill rotWithShape="1">
          <a:gsLst>
            <a:gs pos="0">
              <a:schemeClr val="phClr">
                <a:tint val="70000"/>
                <a:lumMod val="110000"/>
              </a:schemeClr>
            </a:gs>
            <a:gs pos="100000">
              <a:schemeClr val="phClr">
                <a:tint val="82000"/>
                <a:alpha val="74000"/>
              </a:schemeClr>
            </a:gs>
          </a:gsLst>
          <a:lin ang="5400000" scaled="0"/>
        </a:gradFill>
        <a:gradFill rotWithShape="1">
          <a:gsLst>
            <a:gs pos="0">
              <a:schemeClr val="phClr">
                <a:tint val="98000"/>
                <a:lumMod val="100000"/>
              </a:schemeClr>
            </a:gs>
            <a:gs pos="100000">
              <a:schemeClr val="phClr">
                <a:shade val="88000"/>
                <a:lumMod val="88000"/>
              </a:schemeClr>
            </a:gs>
          </a:gsLst>
          <a:lin ang="5400000" scaled="1"/>
        </a:gradFill>
      </a:fillStyleLst>
      <a:lnStyleLst>
        <a:ln w="9525"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65000"/>
              </a:srgbClr>
            </a:outerShdw>
          </a:effectLst>
          <a:scene3d>
            <a:camera prst="orthographicFront">
              <a:rot lat="0" lon="0" rev="0"/>
            </a:camera>
            <a:lightRig rig="threePt" dir="tl">
              <a:rot lat="0" lon="0" rev="1200000"/>
            </a:lightRig>
          </a:scene3d>
          <a:sp3d>
            <a:bevelT w="38100" h="12700"/>
          </a:sp3d>
        </a:effectStyle>
      </a:effectStyleLst>
      <a:bgFillStyleLst>
        <a:solidFill>
          <a:schemeClr val="phClr"/>
        </a:solidFill>
        <a:gradFill rotWithShape="1">
          <a:gsLst>
            <a:gs pos="0">
              <a:schemeClr val="phClr">
                <a:tint val="90000"/>
                <a:shade val="96000"/>
                <a:hueMod val="100000"/>
                <a:satMod val="180000"/>
                <a:lumMod val="110000"/>
              </a:schemeClr>
            </a:gs>
            <a:gs pos="100000">
              <a:schemeClr val="phClr">
                <a:shade val="96000"/>
                <a:satMod val="160000"/>
                <a:lumMod val="100000"/>
              </a:schemeClr>
            </a:gs>
          </a:gsLst>
          <a:lin ang="4740000" scaled="1"/>
        </a:gradFill>
        <a:blipFill>
          <a:blip xmlns:r="http://schemas.openxmlformats.org/officeDocument/2006/relationships" r:embed="rId1"/>
          <a:stretch/>
        </a:blipFill>
      </a:bgFillStyleLst>
    </a:fmtScheme>
  </a:themeElements>
  <a:objectDefaults/>
  <a:extraClrSchemeLst/>
  <a:extLst>
    <a:ext uri="{05A4C25C-085E-4340-85A3-A5531E510DB2}">
      <thm15:themeFamily xmlns:thm15="http://schemas.microsoft.com/office/thememl/2012/main" name="Celestial" id="{C4BB2A3D-0E93-4C5F-B0D2-9D3FCE089CC5}" vid="{42E5908D-19A2-46FD-89FA-638B126129EF}"/>
    </a:ext>
  </a:extLst>
</a:theme>
</file>

<file path=docProps/app.xml><?xml version="1.0" encoding="utf-8"?>
<Properties xmlns="http://schemas.openxmlformats.org/officeDocument/2006/extended-properties" xmlns:vt="http://schemas.openxmlformats.org/officeDocument/2006/docPropsVTypes">
  <TotalTime>12</TotalTime>
  <Words>1136</Words>
  <Application>Microsoft Office PowerPoint</Application>
  <PresentationFormat>Widescreen</PresentationFormat>
  <Paragraphs>77</Paragraphs>
  <Slides>9</Slides>
  <Notes>0</Notes>
  <HiddenSlides>0</HiddenSlides>
  <MMClips>0</MMClips>
  <ScaleCrop>false</ScaleCrop>
  <HeadingPairs>
    <vt:vector size="6" baseType="variant">
      <vt:variant>
        <vt:lpstr>Caratteri utilizzati</vt:lpstr>
      </vt:variant>
      <vt:variant>
        <vt:i4>4</vt:i4>
      </vt:variant>
      <vt:variant>
        <vt:lpstr>Tema</vt:lpstr>
      </vt:variant>
      <vt:variant>
        <vt:i4>1</vt:i4>
      </vt:variant>
      <vt:variant>
        <vt:lpstr>Titoli diapositive</vt:lpstr>
      </vt:variant>
      <vt:variant>
        <vt:i4>9</vt:i4>
      </vt:variant>
    </vt:vector>
  </HeadingPairs>
  <TitlesOfParts>
    <vt:vector size="14" baseType="lpstr">
      <vt:lpstr>Arial</vt:lpstr>
      <vt:lpstr>Calibri</vt:lpstr>
      <vt:lpstr>Calibri Light</vt:lpstr>
      <vt:lpstr>Gabriola</vt:lpstr>
      <vt:lpstr>Celestiale</vt:lpstr>
      <vt:lpstr>RIELABORAZIONE DEL LUTTO   aiuta chi aiuta   caritas marche</vt:lpstr>
      <vt:lpstr>Cos’è il lutto?</vt:lpstr>
      <vt:lpstr>Cosa ci dicono le scienze umane?</vt:lpstr>
      <vt:lpstr>Fasi del lutto (Kubler-ross)</vt:lpstr>
      <vt:lpstr>Quando il lutto diventa patologico?</vt:lpstr>
      <vt:lpstr>Come possiamo prenderci cura di ciascuno nella perdita?</vt:lpstr>
      <vt:lpstr>COME SI TRADUCE QUESTO PER UN OPERATORE CARITAS?</vt:lpstr>
      <vt:lpstr>Scendeva dalla soglia d'uno di quegli usci, e veniva verso il convoglio, una donna, il cui aspetto annunciava una giovinezza avanzata, ma non trascorsa; e vi traspariva una bellezza velata e offuscata, ma non guasta, da una gran passione, e da un languor mortale: …. La sua andatura era affaticata, ma non cascante; gli occhi non davan lacrime, ma portavan segno d'averne sparse tante; c'era in quel dolore un non so che di pacato e di profondo, che attestava un'anima tutta consapevole e presente a sentirlo….  Portava essa in collo una bambina di forse nov'anni, morta; ma tutta ben accomodata, co' capelli divisi sulla fronte, con un vestito bianchissimo, come se quelle mani l'avessero adornata per una festa promessa da tanto tempo, e data per premio….  Un turpe monatto andò per levarle la bambina dalle braccia, con una specie però d'insolito rispetto, con un'esitazione involontaria. Ma quella, tirandosi indietro, senza però mostrare sdegno né disprezzo, «no!» disse: «non me la toccate per ora; devo metterla io su quel carro: prendete». Così dicendo, aprì una mano, fece vedere una borsa, e la lasciò cadere in quella che il monatto le tese.  Poi continuò: «promettetemi di non levarle un filo d'intorno, né di lasciar che altri ardisca di farlo e di metterla sotto terra così». Il monatto si mise una mano al petto; e poi, tutto premuroso, e quasi ossequioso, più per il nuovo sentimento da cui era come soggiogato, che per l'inaspettata ricompensa, s'affacendò a far un po' di posto sul carro…..  La madre, dato a questa un bacio in fronte, la mise lì come su un letto, ce l'accomodò, le stese sopra un panno bianco, e disse l'ultime parole: «addio, Cecilia! riposa in pace!  Verremo anche noi, per restar sempre insieme. Prega intanto per noi; ch'io pregherò per te e per gli altri».  Poi, voltatasi di nuovo al monatto, «voi», disse, «passando di qui verso sera, salirete a prendere anche me, e non me sola». Così detto, rientrò in casa, e, un momento dopo, s'affacciò alla finestra, tenendo in collo un'altra bambina più piccola, viva, ma coi segni della morte in volto. Stette a contemplare quelle così indegne esequie della prima, finché il carro non si mosse, finché lo poté vedere; poi disparve.  </vt:lpstr>
      <vt:lpstr>bibliografia</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RIELABORAZIONE DEL LUTTO   aiuta chi aiuta   caritas marche</dc:title>
  <dc:creator>Linda Renzoni</dc:creator>
  <cp:lastModifiedBy>Linda Renzoni</cp:lastModifiedBy>
  <cp:revision>4</cp:revision>
  <dcterms:created xsi:type="dcterms:W3CDTF">2020-04-04T16:04:34Z</dcterms:created>
  <dcterms:modified xsi:type="dcterms:W3CDTF">2020-04-04T16:16:46Z</dcterms:modified>
</cp:coreProperties>
</file>